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omments/modernComment_10A_A109B77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58" r:id="rId5"/>
    <p:sldId id="259" r:id="rId6"/>
    <p:sldId id="267" r:id="rId7"/>
    <p:sldId id="260" r:id="rId8"/>
    <p:sldId id="263" r:id="rId9"/>
    <p:sldId id="261" r:id="rId10"/>
    <p:sldId id="314" r:id="rId11"/>
    <p:sldId id="265" r:id="rId12"/>
    <p:sldId id="315" r:id="rId13"/>
    <p:sldId id="313" r:id="rId14"/>
    <p:sldId id="312" r:id="rId15"/>
    <p:sldId id="268" r:id="rId16"/>
    <p:sldId id="266" r:id="rId17"/>
    <p:sldId id="272" r:id="rId18"/>
    <p:sldId id="270" r:id="rId19"/>
    <p:sldId id="311" r:id="rId20"/>
    <p:sldId id="271" r:id="rId21"/>
    <p:sldId id="273" r:id="rId22"/>
    <p:sldId id="316" r:id="rId23"/>
    <p:sldId id="317" r:id="rId24"/>
    <p:sldId id="301" r:id="rId25"/>
    <p:sldId id="302" r:id="rId26"/>
    <p:sldId id="304" r:id="rId27"/>
    <p:sldId id="305" r:id="rId28"/>
    <p:sldId id="306" r:id="rId29"/>
    <p:sldId id="307" r:id="rId30"/>
    <p:sldId id="309" r:id="rId31"/>
    <p:sldId id="308" r:id="rId32"/>
    <p:sldId id="31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261E0B-6207-3080-BBE8-6D2C6A154CF5}" name="Caroline Hofmeister" initials="CH" userId="S::chofmeister@recyclingandenergy.org::18363001-166e-4e28-b4a2-7ac4858a7fb7" providerId="AD"/>
  <p188:author id="{5AFB9714-335B-459D-3677-8451348ECA16}" name="Jessica Paquin" initials="JP" userId="S::jpaquin@recyclingandenergy.org::0d33f817-2249-4dc5-80a8-51f65c53cf48" providerId="AD"/>
  <p188:author id="{A5E066BA-29A1-FE39-0D85-3EEFA6D77A92}" name="Abigail Hindson" initials="AH" userId="S::abigail.hindson@recyclingandenergy.org::da4eb5cf-789f-4327-9869-824c0bcb37f3" providerId="AD"/>
  <p188:author id="{3B495DFD-CB21-EC0B-4119-F6E78F704B49}" name="Guest User" initials="GU" userId="S::urn:spo:tenantanon#5d850006-8872-4637-830c-ab1fff1d93b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222562"/>
    <a:srgbClr val="87D42E"/>
    <a:srgbClr val="005DA6"/>
    <a:srgbClr val="33B8EB"/>
    <a:srgbClr val="424242"/>
    <a:srgbClr val="592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F8459-5353-1DD5-292B-AB5375B77EE9}" v="1" dt="2026-02-05T16:10:49.824"/>
    <p1510:client id="{A771B669-2AC4-5C88-CBEA-CD6F227F99E0}" v="14" dt="2026-02-05T21:52:47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0A_A109B7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A5D3DC-9FBF-496F-9D37-7B2ACED4BFD4}" authorId="{A5E066BA-29A1-FE39-0D85-3EEFA6D77A92}" status="resolved" created="2026-01-05T19:54:56.44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01768565" sldId="266"/>
      <ac:spMk id="3" creationId="{D5C5E3C8-A481-A3D0-FDBD-C2F0AABBBAE7}"/>
      <ac:txMk cp="77" len="41">
        <ac:context len="155" hash="2718450028"/>
      </ac:txMk>
    </ac:txMkLst>
    <p188:pos x="5660571" y="1153885"/>
    <p188:replyLst>
      <p188:reply id="{2E82483C-9970-4BE1-8E32-C781A16DFEA4}" authorId="{A5E066BA-29A1-FE39-0D85-3EEFA6D77A92}" created="2026-01-05T19:55:52.214">
        <p188:txBody>
          <a:bodyPr/>
          <a:lstStyle/>
          <a:p>
            <a:r>
              <a:rPr lang="en-US"/>
              <a:t>We can also change this to TONS from lbs</a:t>
            </a:r>
          </a:p>
        </p188:txBody>
      </p188:reply>
    </p188:replyLst>
    <p188:txBody>
      <a:bodyPr/>
      <a:lstStyle/>
      <a:p>
        <a:r>
          <a:rPr lang="en-US"/>
          <a:t>This number is through 2024 ONLY. I did not include 2025 since we should be getting biannual reports in by 1/31 and can include those numbers here for the info session. Once we have those numbers, we'll just need to add the 2025 values to this poundage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14431-466F-47B2-8B93-DA5C7ABB2725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D850A7A-CCB8-46F2-9B17-6A1095C40857}">
      <dgm:prSet phldr="0" custT="1"/>
      <dgm:spPr/>
      <dgm:t>
        <a:bodyPr/>
        <a:lstStyle/>
        <a:p>
          <a:pPr rtl="0"/>
          <a:r>
            <a:rPr lang="en-US" sz="2400" b="0">
              <a:latin typeface="Arial"/>
              <a:cs typeface="Arial"/>
            </a:rPr>
            <a:t>Who we are</a:t>
          </a:r>
        </a:p>
      </dgm:t>
    </dgm:pt>
    <dgm:pt modelId="{4C354041-5682-4083-8DEB-E9D3EF2BF9FF}" type="parTrans" cxnId="{46C52136-CDBD-461D-A04D-310F86C03DDA}">
      <dgm:prSet/>
      <dgm:spPr/>
      <dgm:t>
        <a:bodyPr/>
        <a:lstStyle/>
        <a:p>
          <a:endParaRPr lang="en-US"/>
        </a:p>
      </dgm:t>
    </dgm:pt>
    <dgm:pt modelId="{62A4BCDA-D829-480F-9865-86AB9E4442D9}" type="sibTrans" cxnId="{46C52136-CDBD-461D-A04D-310F86C03DDA}">
      <dgm:prSet/>
      <dgm:spPr/>
      <dgm:t>
        <a:bodyPr/>
        <a:lstStyle/>
        <a:p>
          <a:endParaRPr lang="en-US"/>
        </a:p>
      </dgm:t>
    </dgm:pt>
    <dgm:pt modelId="{1EFD3241-8D5F-41E1-928C-1EDCADC7CADE}">
      <dgm:prSet/>
      <dgm:spPr/>
      <dgm:t>
        <a:bodyPr/>
        <a:lstStyle/>
        <a:p>
          <a:r>
            <a:rPr lang="en-US" sz="2400" b="0">
              <a:latin typeface="Arial"/>
              <a:cs typeface="Arial"/>
            </a:rPr>
            <a:t>       +</a:t>
          </a:r>
          <a:r>
            <a:rPr lang="en-US" sz="2400" b="0" baseline="0">
              <a:latin typeface="Arial"/>
              <a:cs typeface="Arial"/>
            </a:rPr>
            <a:t> Purpose</a:t>
          </a:r>
          <a:endParaRPr lang="en-US" sz="2400" b="0">
            <a:latin typeface="Arial"/>
            <a:cs typeface="Arial"/>
          </a:endParaRPr>
        </a:p>
      </dgm:t>
    </dgm:pt>
    <dgm:pt modelId="{84E160C6-16F5-4A08-AC3E-CA55AF494AC0}" type="parTrans" cxnId="{CFD0C457-6816-4858-90E8-665E023E6E14}">
      <dgm:prSet/>
      <dgm:spPr/>
      <dgm:t>
        <a:bodyPr/>
        <a:lstStyle/>
        <a:p>
          <a:endParaRPr lang="en-US"/>
        </a:p>
      </dgm:t>
    </dgm:pt>
    <dgm:pt modelId="{E048320F-8EA1-4F9A-8341-38297B7551CF}" type="sibTrans" cxnId="{CFD0C457-6816-4858-90E8-665E023E6E14}">
      <dgm:prSet/>
      <dgm:spPr/>
      <dgm:t>
        <a:bodyPr/>
        <a:lstStyle/>
        <a:p>
          <a:endParaRPr lang="en-US"/>
        </a:p>
      </dgm:t>
    </dgm:pt>
    <dgm:pt modelId="{AD2DFF33-5651-4DA7-88F3-CC6C578A9BF6}">
      <dgm:prSet/>
      <dgm:spPr/>
      <dgm:t>
        <a:bodyPr/>
        <a:lstStyle/>
        <a:p>
          <a:pPr rtl="0"/>
          <a:r>
            <a:rPr lang="en-US" sz="2400" b="0">
              <a:latin typeface="Arial"/>
              <a:cs typeface="Arial"/>
            </a:rPr>
            <a:t>       +</a:t>
          </a:r>
          <a:r>
            <a:rPr lang="en-US" sz="2400" b="0" baseline="0">
              <a:latin typeface="Arial"/>
              <a:cs typeface="Arial"/>
            </a:rPr>
            <a:t> </a:t>
          </a:r>
          <a:r>
            <a:rPr lang="en-US" sz="2400" b="0">
              <a:latin typeface="Arial"/>
              <a:cs typeface="Arial"/>
            </a:rPr>
            <a:t>Eligibility</a:t>
          </a:r>
        </a:p>
      </dgm:t>
    </dgm:pt>
    <dgm:pt modelId="{BD4A481E-44B1-4EB8-84FA-D129F76FB9C4}" type="parTrans" cxnId="{45BA738A-F842-4146-977E-60F656E183E7}">
      <dgm:prSet/>
      <dgm:spPr/>
      <dgm:t>
        <a:bodyPr/>
        <a:lstStyle/>
        <a:p>
          <a:endParaRPr lang="en-US"/>
        </a:p>
      </dgm:t>
    </dgm:pt>
    <dgm:pt modelId="{3F5E496D-4E22-4FE1-8F3F-156AD696B52B}" type="sibTrans" cxnId="{45BA738A-F842-4146-977E-60F656E183E7}">
      <dgm:prSet/>
      <dgm:spPr/>
      <dgm:t>
        <a:bodyPr/>
        <a:lstStyle/>
        <a:p>
          <a:endParaRPr lang="en-US"/>
        </a:p>
      </dgm:t>
    </dgm:pt>
    <dgm:pt modelId="{CA1136EA-C8FE-43E9-A875-519C4ADA7EEC}">
      <dgm:prSet/>
      <dgm:spPr/>
      <dgm:t>
        <a:bodyPr/>
        <a:lstStyle/>
        <a:p>
          <a:pPr rtl="0"/>
          <a:r>
            <a:rPr lang="en-US" sz="2400" b="0">
              <a:latin typeface="Arial"/>
              <a:cs typeface="Arial"/>
            </a:rPr>
            <a:t>       + Evaluation Criteria</a:t>
          </a:r>
        </a:p>
      </dgm:t>
    </dgm:pt>
    <dgm:pt modelId="{2B9DDF59-54EF-43FC-BBB4-B576DF6D6186}" type="parTrans" cxnId="{2C17EC78-60B3-4BA1-9A28-21FEA6B23431}">
      <dgm:prSet/>
      <dgm:spPr/>
      <dgm:t>
        <a:bodyPr/>
        <a:lstStyle/>
        <a:p>
          <a:endParaRPr lang="en-US"/>
        </a:p>
      </dgm:t>
    </dgm:pt>
    <dgm:pt modelId="{43E7E9E9-8BD8-4115-A0DB-A4CEED182979}" type="sibTrans" cxnId="{2C17EC78-60B3-4BA1-9A28-21FEA6B23431}">
      <dgm:prSet/>
      <dgm:spPr/>
      <dgm:t>
        <a:bodyPr/>
        <a:lstStyle/>
        <a:p>
          <a:endParaRPr lang="en-US"/>
        </a:p>
      </dgm:t>
    </dgm:pt>
    <dgm:pt modelId="{118C6D22-BBF1-4A68-AAA1-ABBCCEEE7213}">
      <dgm:prSet phldr="0"/>
      <dgm:spPr/>
      <dgm:t>
        <a:bodyPr/>
        <a:lstStyle/>
        <a:p>
          <a:pPr rtl="0"/>
          <a:r>
            <a:rPr lang="en-US" sz="2400" b="0">
              <a:latin typeface="Arial"/>
              <a:cs typeface="Arial"/>
            </a:rPr>
            <a:t>Food Waste Prevention and Recovery Grant</a:t>
          </a:r>
        </a:p>
      </dgm:t>
    </dgm:pt>
    <dgm:pt modelId="{673AAE4A-591A-4A6D-AF66-15FB682AD904}" type="parTrans" cxnId="{71B9466A-E003-4350-B425-751AEE0F2D4B}">
      <dgm:prSet/>
      <dgm:spPr/>
      <dgm:t>
        <a:bodyPr/>
        <a:lstStyle/>
        <a:p>
          <a:endParaRPr lang="en-US"/>
        </a:p>
      </dgm:t>
    </dgm:pt>
    <dgm:pt modelId="{3CAEACA3-6F1B-4D8E-B6DE-45D95BC3C080}" type="sibTrans" cxnId="{71B9466A-E003-4350-B425-751AEE0F2D4B}">
      <dgm:prSet/>
      <dgm:spPr/>
      <dgm:t>
        <a:bodyPr/>
        <a:lstStyle/>
        <a:p>
          <a:endParaRPr lang="en-US"/>
        </a:p>
      </dgm:t>
    </dgm:pt>
    <dgm:pt modelId="{3BB4618A-F34C-46BD-B5B5-BCD57B3E4CFA}">
      <dgm:prSet/>
      <dgm:spPr/>
      <dgm:t>
        <a:bodyPr/>
        <a:lstStyle/>
        <a:p>
          <a:r>
            <a:rPr lang="en-US" sz="2400" b="0">
              <a:latin typeface="Arial"/>
              <a:cs typeface="Arial"/>
            </a:rPr>
            <a:t>Q&amp;A</a:t>
          </a:r>
        </a:p>
      </dgm:t>
    </dgm:pt>
    <dgm:pt modelId="{4C3ADC7B-3607-4753-B80B-9A18F3414A31}" type="parTrans" cxnId="{B47A235A-65F1-4041-84EC-94D392D49BEE}">
      <dgm:prSet/>
      <dgm:spPr/>
      <dgm:t>
        <a:bodyPr/>
        <a:lstStyle/>
        <a:p>
          <a:endParaRPr lang="en-US"/>
        </a:p>
      </dgm:t>
    </dgm:pt>
    <dgm:pt modelId="{B071A50D-5050-406B-A0B4-CFA8CD9388FC}" type="sibTrans" cxnId="{B47A235A-65F1-4041-84EC-94D392D49BEE}">
      <dgm:prSet/>
      <dgm:spPr/>
      <dgm:t>
        <a:bodyPr/>
        <a:lstStyle/>
        <a:p>
          <a:endParaRPr lang="en-US"/>
        </a:p>
      </dgm:t>
    </dgm:pt>
    <dgm:pt modelId="{E606F984-84AB-4958-95B8-AACF26F7894F}">
      <dgm:prSet/>
      <dgm:spPr/>
      <dgm:t>
        <a:bodyPr/>
        <a:lstStyle/>
        <a:p>
          <a:pPr rtl="0"/>
          <a:r>
            <a:rPr lang="en-US" sz="2400" b="0">
              <a:latin typeface="Arial"/>
              <a:cs typeface="Arial"/>
            </a:rPr>
            <a:t>       + Requirements</a:t>
          </a:r>
        </a:p>
      </dgm:t>
    </dgm:pt>
    <dgm:pt modelId="{0F734294-B4F2-4DD1-9788-D355D8E86BDA}" type="parTrans" cxnId="{88691A7D-5714-43D6-B114-66DF01E23950}">
      <dgm:prSet/>
      <dgm:spPr/>
      <dgm:t>
        <a:bodyPr/>
        <a:lstStyle/>
        <a:p>
          <a:endParaRPr lang="en-US"/>
        </a:p>
      </dgm:t>
    </dgm:pt>
    <dgm:pt modelId="{780EE222-1E05-4204-A3DA-F43EB0BE718D}" type="sibTrans" cxnId="{88691A7D-5714-43D6-B114-66DF01E23950}">
      <dgm:prSet/>
      <dgm:spPr/>
      <dgm:t>
        <a:bodyPr/>
        <a:lstStyle/>
        <a:p>
          <a:endParaRPr lang="en-US"/>
        </a:p>
      </dgm:t>
    </dgm:pt>
    <dgm:pt modelId="{DA9F7A4E-A356-425C-BFE6-50306F686F94}">
      <dgm:prSet phldr="0"/>
      <dgm:spPr/>
      <dgm:t>
        <a:bodyPr/>
        <a:lstStyle/>
        <a:p>
          <a:pPr rtl="0"/>
          <a:r>
            <a:rPr lang="en-US" sz="2400" b="0">
              <a:latin typeface="Arial"/>
              <a:ea typeface="Calibri"/>
              <a:cs typeface="Calibri"/>
            </a:rPr>
            <a:t>       + Application Process</a:t>
          </a:r>
          <a:endParaRPr lang="en-US" sz="2400" b="0">
            <a:latin typeface="Arial"/>
            <a:ea typeface="Calibri Light"/>
            <a:cs typeface="Calibri Light"/>
          </a:endParaRPr>
        </a:p>
      </dgm:t>
    </dgm:pt>
    <dgm:pt modelId="{94946DD7-5F0A-482A-9FC7-BE80895F3CD6}" type="parTrans" cxnId="{93C71D1B-920F-4985-8A40-EFCCD0E9AE54}">
      <dgm:prSet/>
      <dgm:spPr/>
    </dgm:pt>
    <dgm:pt modelId="{387AC0CA-1813-4000-A103-8E6E44863F2A}" type="sibTrans" cxnId="{93C71D1B-920F-4985-8A40-EFCCD0E9AE54}">
      <dgm:prSet/>
      <dgm:spPr/>
    </dgm:pt>
    <dgm:pt modelId="{6A1282A8-9977-4014-9132-869B35F2564B}" type="pres">
      <dgm:prSet presAssocID="{D2914431-466F-47B2-8B93-DA5C7ABB2725}" presName="vert0" presStyleCnt="0">
        <dgm:presLayoutVars>
          <dgm:dir/>
          <dgm:animOne val="branch"/>
          <dgm:animLvl val="lvl"/>
        </dgm:presLayoutVars>
      </dgm:prSet>
      <dgm:spPr/>
    </dgm:pt>
    <dgm:pt modelId="{6025763B-042C-4D80-8016-52023990C44E}" type="pres">
      <dgm:prSet presAssocID="{AD850A7A-CCB8-46F2-9B17-6A1095C40857}" presName="thickLine" presStyleLbl="alignNode1" presStyleIdx="0" presStyleCnt="8"/>
      <dgm:spPr/>
    </dgm:pt>
    <dgm:pt modelId="{19147D7D-DBBE-4491-A639-526E1C524B4F}" type="pres">
      <dgm:prSet presAssocID="{AD850A7A-CCB8-46F2-9B17-6A1095C40857}" presName="horz1" presStyleCnt="0"/>
      <dgm:spPr/>
    </dgm:pt>
    <dgm:pt modelId="{1201CF0F-251A-4333-8423-634BB03F126A}" type="pres">
      <dgm:prSet presAssocID="{AD850A7A-CCB8-46F2-9B17-6A1095C40857}" presName="tx1" presStyleLbl="revTx" presStyleIdx="0" presStyleCnt="8"/>
      <dgm:spPr/>
    </dgm:pt>
    <dgm:pt modelId="{17867330-CA91-44DC-A58F-298E4FA360B3}" type="pres">
      <dgm:prSet presAssocID="{AD850A7A-CCB8-46F2-9B17-6A1095C40857}" presName="vert1" presStyleCnt="0"/>
      <dgm:spPr/>
    </dgm:pt>
    <dgm:pt modelId="{7153AEAD-61C9-4806-91FB-C84534E68BAA}" type="pres">
      <dgm:prSet presAssocID="{118C6D22-BBF1-4A68-AAA1-ABBCCEEE7213}" presName="thickLine" presStyleLbl="alignNode1" presStyleIdx="1" presStyleCnt="8"/>
      <dgm:spPr/>
    </dgm:pt>
    <dgm:pt modelId="{AEB010E4-3EFC-4BAE-9C5B-968C09F6B2F7}" type="pres">
      <dgm:prSet presAssocID="{118C6D22-BBF1-4A68-AAA1-ABBCCEEE7213}" presName="horz1" presStyleCnt="0"/>
      <dgm:spPr/>
    </dgm:pt>
    <dgm:pt modelId="{D0E84F9A-1695-45A9-B1C4-17643F09C363}" type="pres">
      <dgm:prSet presAssocID="{118C6D22-BBF1-4A68-AAA1-ABBCCEEE7213}" presName="tx1" presStyleLbl="revTx" presStyleIdx="1" presStyleCnt="8"/>
      <dgm:spPr/>
    </dgm:pt>
    <dgm:pt modelId="{92E114AD-7234-48FB-B93C-8F2214B4327E}" type="pres">
      <dgm:prSet presAssocID="{118C6D22-BBF1-4A68-AAA1-ABBCCEEE7213}" presName="vert1" presStyleCnt="0"/>
      <dgm:spPr/>
    </dgm:pt>
    <dgm:pt modelId="{1FCC6814-AE93-4D9E-9387-65824C726BEE}" type="pres">
      <dgm:prSet presAssocID="{1EFD3241-8D5F-41E1-928C-1EDCADC7CADE}" presName="thickLine" presStyleLbl="alignNode1" presStyleIdx="2" presStyleCnt="8"/>
      <dgm:spPr/>
    </dgm:pt>
    <dgm:pt modelId="{1684C10D-00AA-4E7F-8754-563D19577E5A}" type="pres">
      <dgm:prSet presAssocID="{1EFD3241-8D5F-41E1-928C-1EDCADC7CADE}" presName="horz1" presStyleCnt="0"/>
      <dgm:spPr/>
    </dgm:pt>
    <dgm:pt modelId="{656982AC-9D20-415F-A1DD-92B9498A8911}" type="pres">
      <dgm:prSet presAssocID="{1EFD3241-8D5F-41E1-928C-1EDCADC7CADE}" presName="tx1" presStyleLbl="revTx" presStyleIdx="2" presStyleCnt="8"/>
      <dgm:spPr/>
    </dgm:pt>
    <dgm:pt modelId="{E828AA60-269C-4E17-A0A0-C32639FF96D7}" type="pres">
      <dgm:prSet presAssocID="{1EFD3241-8D5F-41E1-928C-1EDCADC7CADE}" presName="vert1" presStyleCnt="0"/>
      <dgm:spPr/>
    </dgm:pt>
    <dgm:pt modelId="{DE9F6A8D-65D4-4FF8-977A-C3A4E5535294}" type="pres">
      <dgm:prSet presAssocID="{AD2DFF33-5651-4DA7-88F3-CC6C578A9BF6}" presName="thickLine" presStyleLbl="alignNode1" presStyleIdx="3" presStyleCnt="8"/>
      <dgm:spPr/>
    </dgm:pt>
    <dgm:pt modelId="{54AFFFB8-D896-4DC3-A4D4-5AAC42B5980E}" type="pres">
      <dgm:prSet presAssocID="{AD2DFF33-5651-4DA7-88F3-CC6C578A9BF6}" presName="horz1" presStyleCnt="0"/>
      <dgm:spPr/>
    </dgm:pt>
    <dgm:pt modelId="{45A78DE1-CDF1-4BA7-8B44-6D017766BEFD}" type="pres">
      <dgm:prSet presAssocID="{AD2DFF33-5651-4DA7-88F3-CC6C578A9BF6}" presName="tx1" presStyleLbl="revTx" presStyleIdx="3" presStyleCnt="8"/>
      <dgm:spPr/>
    </dgm:pt>
    <dgm:pt modelId="{29354891-36BD-4D9C-B0F3-1FEAD80BA0BB}" type="pres">
      <dgm:prSet presAssocID="{AD2DFF33-5651-4DA7-88F3-CC6C578A9BF6}" presName="vert1" presStyleCnt="0"/>
      <dgm:spPr/>
    </dgm:pt>
    <dgm:pt modelId="{865E803B-AC43-411A-97C6-93C4844FB138}" type="pres">
      <dgm:prSet presAssocID="{E606F984-84AB-4958-95B8-AACF26F7894F}" presName="thickLine" presStyleLbl="alignNode1" presStyleIdx="4" presStyleCnt="8"/>
      <dgm:spPr/>
    </dgm:pt>
    <dgm:pt modelId="{AC23C4F2-47B8-41C5-8743-C47250D14CC5}" type="pres">
      <dgm:prSet presAssocID="{E606F984-84AB-4958-95B8-AACF26F7894F}" presName="horz1" presStyleCnt="0"/>
      <dgm:spPr/>
    </dgm:pt>
    <dgm:pt modelId="{6EF5CBF4-FBB1-427D-AD7A-BE16A8B845D5}" type="pres">
      <dgm:prSet presAssocID="{E606F984-84AB-4958-95B8-AACF26F7894F}" presName="tx1" presStyleLbl="revTx" presStyleIdx="4" presStyleCnt="8"/>
      <dgm:spPr/>
    </dgm:pt>
    <dgm:pt modelId="{248E79F3-0D44-4362-8782-4E866A54A37B}" type="pres">
      <dgm:prSet presAssocID="{E606F984-84AB-4958-95B8-AACF26F7894F}" presName="vert1" presStyleCnt="0"/>
      <dgm:spPr/>
    </dgm:pt>
    <dgm:pt modelId="{3346C667-9165-4337-88DC-577499DCB4BE}" type="pres">
      <dgm:prSet presAssocID="{CA1136EA-C8FE-43E9-A875-519C4ADA7EEC}" presName="thickLine" presStyleLbl="alignNode1" presStyleIdx="5" presStyleCnt="8"/>
      <dgm:spPr/>
    </dgm:pt>
    <dgm:pt modelId="{221D00AA-812E-45B3-B641-C75ACE2A0B61}" type="pres">
      <dgm:prSet presAssocID="{CA1136EA-C8FE-43E9-A875-519C4ADA7EEC}" presName="horz1" presStyleCnt="0"/>
      <dgm:spPr/>
    </dgm:pt>
    <dgm:pt modelId="{1559DD69-DCFE-4252-9894-A6AF3237B7DB}" type="pres">
      <dgm:prSet presAssocID="{CA1136EA-C8FE-43E9-A875-519C4ADA7EEC}" presName="tx1" presStyleLbl="revTx" presStyleIdx="5" presStyleCnt="8"/>
      <dgm:spPr/>
    </dgm:pt>
    <dgm:pt modelId="{3E0E8724-5099-4A1A-A317-6BAA84A09DA1}" type="pres">
      <dgm:prSet presAssocID="{CA1136EA-C8FE-43E9-A875-519C4ADA7EEC}" presName="vert1" presStyleCnt="0"/>
      <dgm:spPr/>
    </dgm:pt>
    <dgm:pt modelId="{C2F9C0B6-EFA7-45C6-B3AE-CB27512B427B}" type="pres">
      <dgm:prSet presAssocID="{DA9F7A4E-A356-425C-BFE6-50306F686F94}" presName="thickLine" presStyleLbl="alignNode1" presStyleIdx="6" presStyleCnt="8"/>
      <dgm:spPr/>
    </dgm:pt>
    <dgm:pt modelId="{42B92D9E-B671-4942-85EA-C1F65F61A172}" type="pres">
      <dgm:prSet presAssocID="{DA9F7A4E-A356-425C-BFE6-50306F686F94}" presName="horz1" presStyleCnt="0"/>
      <dgm:spPr/>
    </dgm:pt>
    <dgm:pt modelId="{84D6FA50-20FF-4605-BEE7-DE852BEF6803}" type="pres">
      <dgm:prSet presAssocID="{DA9F7A4E-A356-425C-BFE6-50306F686F94}" presName="tx1" presStyleLbl="revTx" presStyleIdx="6" presStyleCnt="8"/>
      <dgm:spPr/>
    </dgm:pt>
    <dgm:pt modelId="{07AC820C-2283-4CEA-9285-BFA82E7E3BB0}" type="pres">
      <dgm:prSet presAssocID="{DA9F7A4E-A356-425C-BFE6-50306F686F94}" presName="vert1" presStyleCnt="0"/>
      <dgm:spPr/>
    </dgm:pt>
    <dgm:pt modelId="{7C0DEB86-1119-48A6-972F-DAEF305A9CD4}" type="pres">
      <dgm:prSet presAssocID="{3BB4618A-F34C-46BD-B5B5-BCD57B3E4CFA}" presName="thickLine" presStyleLbl="alignNode1" presStyleIdx="7" presStyleCnt="8"/>
      <dgm:spPr/>
    </dgm:pt>
    <dgm:pt modelId="{D4B6938B-F15E-4CEC-B44B-66582C168C8C}" type="pres">
      <dgm:prSet presAssocID="{3BB4618A-F34C-46BD-B5B5-BCD57B3E4CFA}" presName="horz1" presStyleCnt="0"/>
      <dgm:spPr/>
    </dgm:pt>
    <dgm:pt modelId="{3AB1A20E-E7E6-4A18-9B98-DEA74206C6F4}" type="pres">
      <dgm:prSet presAssocID="{3BB4618A-F34C-46BD-B5B5-BCD57B3E4CFA}" presName="tx1" presStyleLbl="revTx" presStyleIdx="7" presStyleCnt="8"/>
      <dgm:spPr/>
    </dgm:pt>
    <dgm:pt modelId="{F18EEBE8-F63C-4D4C-8EB2-502A29AA0794}" type="pres">
      <dgm:prSet presAssocID="{3BB4618A-F34C-46BD-B5B5-BCD57B3E4CFA}" presName="vert1" presStyleCnt="0"/>
      <dgm:spPr/>
    </dgm:pt>
  </dgm:ptLst>
  <dgm:cxnLst>
    <dgm:cxn modelId="{C3337B10-4FE4-4E97-BEBA-1F8FEF9C2185}" type="presOf" srcId="{118C6D22-BBF1-4A68-AAA1-ABBCCEEE7213}" destId="{D0E84F9A-1695-45A9-B1C4-17643F09C363}" srcOrd="0" destOrd="0" presId="urn:microsoft.com/office/officeart/2008/layout/LinedList"/>
    <dgm:cxn modelId="{93C71D1B-920F-4985-8A40-EFCCD0E9AE54}" srcId="{D2914431-466F-47B2-8B93-DA5C7ABB2725}" destId="{DA9F7A4E-A356-425C-BFE6-50306F686F94}" srcOrd="6" destOrd="0" parTransId="{94946DD7-5F0A-482A-9FC7-BE80895F3CD6}" sibTransId="{387AC0CA-1813-4000-A103-8E6E44863F2A}"/>
    <dgm:cxn modelId="{46C52136-CDBD-461D-A04D-310F86C03DDA}" srcId="{D2914431-466F-47B2-8B93-DA5C7ABB2725}" destId="{AD850A7A-CCB8-46F2-9B17-6A1095C40857}" srcOrd="0" destOrd="0" parTransId="{4C354041-5682-4083-8DEB-E9D3EF2BF9FF}" sibTransId="{62A4BCDA-D829-480F-9865-86AB9E4442D9}"/>
    <dgm:cxn modelId="{CE08B667-A168-49AC-84CE-A0B678D86857}" type="presOf" srcId="{CA1136EA-C8FE-43E9-A875-519C4ADA7EEC}" destId="{1559DD69-DCFE-4252-9894-A6AF3237B7DB}" srcOrd="0" destOrd="0" presId="urn:microsoft.com/office/officeart/2008/layout/LinedList"/>
    <dgm:cxn modelId="{71B9466A-E003-4350-B425-751AEE0F2D4B}" srcId="{D2914431-466F-47B2-8B93-DA5C7ABB2725}" destId="{118C6D22-BBF1-4A68-AAA1-ABBCCEEE7213}" srcOrd="1" destOrd="0" parTransId="{673AAE4A-591A-4A6D-AF66-15FB682AD904}" sibTransId="{3CAEACA3-6F1B-4D8E-B6DE-45D95BC3C080}"/>
    <dgm:cxn modelId="{CFD0C457-6816-4858-90E8-665E023E6E14}" srcId="{D2914431-466F-47B2-8B93-DA5C7ABB2725}" destId="{1EFD3241-8D5F-41E1-928C-1EDCADC7CADE}" srcOrd="2" destOrd="0" parTransId="{84E160C6-16F5-4A08-AC3E-CA55AF494AC0}" sibTransId="{E048320F-8EA1-4F9A-8341-38297B7551CF}"/>
    <dgm:cxn modelId="{2C17EC78-60B3-4BA1-9A28-21FEA6B23431}" srcId="{D2914431-466F-47B2-8B93-DA5C7ABB2725}" destId="{CA1136EA-C8FE-43E9-A875-519C4ADA7EEC}" srcOrd="5" destOrd="0" parTransId="{2B9DDF59-54EF-43FC-BBB4-B576DF6D6186}" sibTransId="{43E7E9E9-8BD8-4115-A0DB-A4CEED182979}"/>
    <dgm:cxn modelId="{B47A235A-65F1-4041-84EC-94D392D49BEE}" srcId="{D2914431-466F-47B2-8B93-DA5C7ABB2725}" destId="{3BB4618A-F34C-46BD-B5B5-BCD57B3E4CFA}" srcOrd="7" destOrd="0" parTransId="{4C3ADC7B-3607-4753-B80B-9A18F3414A31}" sibTransId="{B071A50D-5050-406B-A0B4-CFA8CD9388FC}"/>
    <dgm:cxn modelId="{88691A7D-5714-43D6-B114-66DF01E23950}" srcId="{D2914431-466F-47B2-8B93-DA5C7ABB2725}" destId="{E606F984-84AB-4958-95B8-AACF26F7894F}" srcOrd="4" destOrd="0" parTransId="{0F734294-B4F2-4DD1-9788-D355D8E86BDA}" sibTransId="{780EE222-1E05-4204-A3DA-F43EB0BE718D}"/>
    <dgm:cxn modelId="{89B2BF88-F9A5-42A8-A9AA-1F912118794A}" type="presOf" srcId="{AD850A7A-CCB8-46F2-9B17-6A1095C40857}" destId="{1201CF0F-251A-4333-8423-634BB03F126A}" srcOrd="0" destOrd="0" presId="urn:microsoft.com/office/officeart/2008/layout/LinedList"/>
    <dgm:cxn modelId="{45BA738A-F842-4146-977E-60F656E183E7}" srcId="{D2914431-466F-47B2-8B93-DA5C7ABB2725}" destId="{AD2DFF33-5651-4DA7-88F3-CC6C578A9BF6}" srcOrd="3" destOrd="0" parTransId="{BD4A481E-44B1-4EB8-84FA-D129F76FB9C4}" sibTransId="{3F5E496D-4E22-4FE1-8F3F-156AD696B52B}"/>
    <dgm:cxn modelId="{E4B62697-6F87-4010-BEAB-5276CAF767BD}" type="presOf" srcId="{AD2DFF33-5651-4DA7-88F3-CC6C578A9BF6}" destId="{45A78DE1-CDF1-4BA7-8B44-6D017766BEFD}" srcOrd="0" destOrd="0" presId="urn:microsoft.com/office/officeart/2008/layout/LinedList"/>
    <dgm:cxn modelId="{F9BD779E-595B-4393-9248-1172BADAA665}" type="presOf" srcId="{1EFD3241-8D5F-41E1-928C-1EDCADC7CADE}" destId="{656982AC-9D20-415F-A1DD-92B9498A8911}" srcOrd="0" destOrd="0" presId="urn:microsoft.com/office/officeart/2008/layout/LinedList"/>
    <dgm:cxn modelId="{437467BA-3AB6-4480-B329-ABBAC33BFA88}" type="presOf" srcId="{E606F984-84AB-4958-95B8-AACF26F7894F}" destId="{6EF5CBF4-FBB1-427D-AD7A-BE16A8B845D5}" srcOrd="0" destOrd="0" presId="urn:microsoft.com/office/officeart/2008/layout/LinedList"/>
    <dgm:cxn modelId="{DD3819C0-C0CA-4384-B2E2-C722BD05D1D1}" type="presOf" srcId="{DA9F7A4E-A356-425C-BFE6-50306F686F94}" destId="{84D6FA50-20FF-4605-BEE7-DE852BEF6803}" srcOrd="0" destOrd="0" presId="urn:microsoft.com/office/officeart/2008/layout/LinedList"/>
    <dgm:cxn modelId="{C717C0D5-63D4-45C2-B9C8-4E97AD17A4D0}" type="presOf" srcId="{3BB4618A-F34C-46BD-B5B5-BCD57B3E4CFA}" destId="{3AB1A20E-E7E6-4A18-9B98-DEA74206C6F4}" srcOrd="0" destOrd="0" presId="urn:microsoft.com/office/officeart/2008/layout/LinedList"/>
    <dgm:cxn modelId="{17BEBCD7-9307-480F-8E66-75CB7E93B2F7}" type="presOf" srcId="{D2914431-466F-47B2-8B93-DA5C7ABB2725}" destId="{6A1282A8-9977-4014-9132-869B35F2564B}" srcOrd="0" destOrd="0" presId="urn:microsoft.com/office/officeart/2008/layout/LinedList"/>
    <dgm:cxn modelId="{B530F73B-9F9E-476F-AC6D-ADA89E44670F}" type="presParOf" srcId="{6A1282A8-9977-4014-9132-869B35F2564B}" destId="{6025763B-042C-4D80-8016-52023990C44E}" srcOrd="0" destOrd="0" presId="urn:microsoft.com/office/officeart/2008/layout/LinedList"/>
    <dgm:cxn modelId="{3DB6C396-84F0-4E08-90F1-76D67B78DA65}" type="presParOf" srcId="{6A1282A8-9977-4014-9132-869B35F2564B}" destId="{19147D7D-DBBE-4491-A639-526E1C524B4F}" srcOrd="1" destOrd="0" presId="urn:microsoft.com/office/officeart/2008/layout/LinedList"/>
    <dgm:cxn modelId="{4DFA10A3-00CA-4C67-A4ED-00754ACC8274}" type="presParOf" srcId="{19147D7D-DBBE-4491-A639-526E1C524B4F}" destId="{1201CF0F-251A-4333-8423-634BB03F126A}" srcOrd="0" destOrd="0" presId="urn:microsoft.com/office/officeart/2008/layout/LinedList"/>
    <dgm:cxn modelId="{929E745A-DA54-4F53-8D8A-5ABF8E6EDE43}" type="presParOf" srcId="{19147D7D-DBBE-4491-A639-526E1C524B4F}" destId="{17867330-CA91-44DC-A58F-298E4FA360B3}" srcOrd="1" destOrd="0" presId="urn:microsoft.com/office/officeart/2008/layout/LinedList"/>
    <dgm:cxn modelId="{6465A227-152F-48AB-BA2A-05432F28EE48}" type="presParOf" srcId="{6A1282A8-9977-4014-9132-869B35F2564B}" destId="{7153AEAD-61C9-4806-91FB-C84534E68BAA}" srcOrd="2" destOrd="0" presId="urn:microsoft.com/office/officeart/2008/layout/LinedList"/>
    <dgm:cxn modelId="{1961CF64-11FA-4051-8640-830EB22EEF0E}" type="presParOf" srcId="{6A1282A8-9977-4014-9132-869B35F2564B}" destId="{AEB010E4-3EFC-4BAE-9C5B-968C09F6B2F7}" srcOrd="3" destOrd="0" presId="urn:microsoft.com/office/officeart/2008/layout/LinedList"/>
    <dgm:cxn modelId="{28081024-1705-4C8D-BF8E-53A6E537C0C6}" type="presParOf" srcId="{AEB010E4-3EFC-4BAE-9C5B-968C09F6B2F7}" destId="{D0E84F9A-1695-45A9-B1C4-17643F09C363}" srcOrd="0" destOrd="0" presId="urn:microsoft.com/office/officeart/2008/layout/LinedList"/>
    <dgm:cxn modelId="{7E3947F7-E1FA-4779-ACBD-273492A220C2}" type="presParOf" srcId="{AEB010E4-3EFC-4BAE-9C5B-968C09F6B2F7}" destId="{92E114AD-7234-48FB-B93C-8F2214B4327E}" srcOrd="1" destOrd="0" presId="urn:microsoft.com/office/officeart/2008/layout/LinedList"/>
    <dgm:cxn modelId="{0AB80E85-F364-4657-A395-F189DD29A594}" type="presParOf" srcId="{6A1282A8-9977-4014-9132-869B35F2564B}" destId="{1FCC6814-AE93-4D9E-9387-65824C726BEE}" srcOrd="4" destOrd="0" presId="urn:microsoft.com/office/officeart/2008/layout/LinedList"/>
    <dgm:cxn modelId="{699CDD81-1188-4592-A247-A537FD6875BB}" type="presParOf" srcId="{6A1282A8-9977-4014-9132-869B35F2564B}" destId="{1684C10D-00AA-4E7F-8754-563D19577E5A}" srcOrd="5" destOrd="0" presId="urn:microsoft.com/office/officeart/2008/layout/LinedList"/>
    <dgm:cxn modelId="{3D4DB3B5-4EDF-48B9-B88F-CBEA8E430385}" type="presParOf" srcId="{1684C10D-00AA-4E7F-8754-563D19577E5A}" destId="{656982AC-9D20-415F-A1DD-92B9498A8911}" srcOrd="0" destOrd="0" presId="urn:microsoft.com/office/officeart/2008/layout/LinedList"/>
    <dgm:cxn modelId="{8ABE4F2D-A87D-4D51-8616-D369EDF08487}" type="presParOf" srcId="{1684C10D-00AA-4E7F-8754-563D19577E5A}" destId="{E828AA60-269C-4E17-A0A0-C32639FF96D7}" srcOrd="1" destOrd="0" presId="urn:microsoft.com/office/officeart/2008/layout/LinedList"/>
    <dgm:cxn modelId="{62370D5E-F4A1-400E-BC60-A5956A30C5E7}" type="presParOf" srcId="{6A1282A8-9977-4014-9132-869B35F2564B}" destId="{DE9F6A8D-65D4-4FF8-977A-C3A4E5535294}" srcOrd="6" destOrd="0" presId="urn:microsoft.com/office/officeart/2008/layout/LinedList"/>
    <dgm:cxn modelId="{F7287B14-32A0-4CF8-8F71-1DE72061D33C}" type="presParOf" srcId="{6A1282A8-9977-4014-9132-869B35F2564B}" destId="{54AFFFB8-D896-4DC3-A4D4-5AAC42B5980E}" srcOrd="7" destOrd="0" presId="urn:microsoft.com/office/officeart/2008/layout/LinedList"/>
    <dgm:cxn modelId="{C787967A-8900-49B7-A461-7B0AAEF9B7BF}" type="presParOf" srcId="{54AFFFB8-D896-4DC3-A4D4-5AAC42B5980E}" destId="{45A78DE1-CDF1-4BA7-8B44-6D017766BEFD}" srcOrd="0" destOrd="0" presId="urn:microsoft.com/office/officeart/2008/layout/LinedList"/>
    <dgm:cxn modelId="{1B6D383E-C55F-42D7-9109-38A34C6FB72F}" type="presParOf" srcId="{54AFFFB8-D896-4DC3-A4D4-5AAC42B5980E}" destId="{29354891-36BD-4D9C-B0F3-1FEAD80BA0BB}" srcOrd="1" destOrd="0" presId="urn:microsoft.com/office/officeart/2008/layout/LinedList"/>
    <dgm:cxn modelId="{B5F3F8DB-7969-42AA-AA27-B8367A92E6BF}" type="presParOf" srcId="{6A1282A8-9977-4014-9132-869B35F2564B}" destId="{865E803B-AC43-411A-97C6-93C4844FB138}" srcOrd="8" destOrd="0" presId="urn:microsoft.com/office/officeart/2008/layout/LinedList"/>
    <dgm:cxn modelId="{19FAD499-99E3-46A7-AE0D-DA4FEA0D585B}" type="presParOf" srcId="{6A1282A8-9977-4014-9132-869B35F2564B}" destId="{AC23C4F2-47B8-41C5-8743-C47250D14CC5}" srcOrd="9" destOrd="0" presId="urn:microsoft.com/office/officeart/2008/layout/LinedList"/>
    <dgm:cxn modelId="{600CCCAE-466C-45CF-84CD-CA07681FF5D1}" type="presParOf" srcId="{AC23C4F2-47B8-41C5-8743-C47250D14CC5}" destId="{6EF5CBF4-FBB1-427D-AD7A-BE16A8B845D5}" srcOrd="0" destOrd="0" presId="urn:microsoft.com/office/officeart/2008/layout/LinedList"/>
    <dgm:cxn modelId="{49EA4E97-73AF-4020-B6B5-9178896A51DF}" type="presParOf" srcId="{AC23C4F2-47B8-41C5-8743-C47250D14CC5}" destId="{248E79F3-0D44-4362-8782-4E866A54A37B}" srcOrd="1" destOrd="0" presId="urn:microsoft.com/office/officeart/2008/layout/LinedList"/>
    <dgm:cxn modelId="{9416E706-6B38-4352-9E6D-C0B74EF35500}" type="presParOf" srcId="{6A1282A8-9977-4014-9132-869B35F2564B}" destId="{3346C667-9165-4337-88DC-577499DCB4BE}" srcOrd="10" destOrd="0" presId="urn:microsoft.com/office/officeart/2008/layout/LinedList"/>
    <dgm:cxn modelId="{2A81E52F-DFA5-46B5-875F-2FEBEECB49E1}" type="presParOf" srcId="{6A1282A8-9977-4014-9132-869B35F2564B}" destId="{221D00AA-812E-45B3-B641-C75ACE2A0B61}" srcOrd="11" destOrd="0" presId="urn:microsoft.com/office/officeart/2008/layout/LinedList"/>
    <dgm:cxn modelId="{34E5E653-6BF8-4979-A49B-3463B0CBC449}" type="presParOf" srcId="{221D00AA-812E-45B3-B641-C75ACE2A0B61}" destId="{1559DD69-DCFE-4252-9894-A6AF3237B7DB}" srcOrd="0" destOrd="0" presId="urn:microsoft.com/office/officeart/2008/layout/LinedList"/>
    <dgm:cxn modelId="{7077C425-7277-4B49-A862-52DD674A4BD9}" type="presParOf" srcId="{221D00AA-812E-45B3-B641-C75ACE2A0B61}" destId="{3E0E8724-5099-4A1A-A317-6BAA84A09DA1}" srcOrd="1" destOrd="0" presId="urn:microsoft.com/office/officeart/2008/layout/LinedList"/>
    <dgm:cxn modelId="{C8734E65-5689-436D-92F0-A2A269FDB808}" type="presParOf" srcId="{6A1282A8-9977-4014-9132-869B35F2564B}" destId="{C2F9C0B6-EFA7-45C6-B3AE-CB27512B427B}" srcOrd="12" destOrd="0" presId="urn:microsoft.com/office/officeart/2008/layout/LinedList"/>
    <dgm:cxn modelId="{38C398CB-BA21-4672-AD6A-E20EF297862F}" type="presParOf" srcId="{6A1282A8-9977-4014-9132-869B35F2564B}" destId="{42B92D9E-B671-4942-85EA-C1F65F61A172}" srcOrd="13" destOrd="0" presId="urn:microsoft.com/office/officeart/2008/layout/LinedList"/>
    <dgm:cxn modelId="{DCB2DEB6-06A2-43D2-B6B9-BA4361723DDF}" type="presParOf" srcId="{42B92D9E-B671-4942-85EA-C1F65F61A172}" destId="{84D6FA50-20FF-4605-BEE7-DE852BEF6803}" srcOrd="0" destOrd="0" presId="urn:microsoft.com/office/officeart/2008/layout/LinedList"/>
    <dgm:cxn modelId="{E4231ADC-DD95-43BB-8EFC-37083D0A89E5}" type="presParOf" srcId="{42B92D9E-B671-4942-85EA-C1F65F61A172}" destId="{07AC820C-2283-4CEA-9285-BFA82E7E3BB0}" srcOrd="1" destOrd="0" presId="urn:microsoft.com/office/officeart/2008/layout/LinedList"/>
    <dgm:cxn modelId="{E57BCFE8-D9A8-4CBD-B7F1-35339A41B144}" type="presParOf" srcId="{6A1282A8-9977-4014-9132-869B35F2564B}" destId="{7C0DEB86-1119-48A6-972F-DAEF305A9CD4}" srcOrd="14" destOrd="0" presId="urn:microsoft.com/office/officeart/2008/layout/LinedList"/>
    <dgm:cxn modelId="{AC4B3629-6DB6-49A7-9667-771ADD2A4F80}" type="presParOf" srcId="{6A1282A8-9977-4014-9132-869B35F2564B}" destId="{D4B6938B-F15E-4CEC-B44B-66582C168C8C}" srcOrd="15" destOrd="0" presId="urn:microsoft.com/office/officeart/2008/layout/LinedList"/>
    <dgm:cxn modelId="{E790EB76-B78C-40F5-A519-36B9DB53B3A8}" type="presParOf" srcId="{D4B6938B-F15E-4CEC-B44B-66582C168C8C}" destId="{3AB1A20E-E7E6-4A18-9B98-DEA74206C6F4}" srcOrd="0" destOrd="0" presId="urn:microsoft.com/office/officeart/2008/layout/LinedList"/>
    <dgm:cxn modelId="{76DDA72D-02EE-4C4D-970F-399F2AD4F987}" type="presParOf" srcId="{D4B6938B-F15E-4CEC-B44B-66582C168C8C}" destId="{F18EEBE8-F63C-4D4C-8EB2-502A29AA07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5763B-042C-4D80-8016-52023990C44E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1CF0F-251A-4333-8423-634BB03F126A}">
      <dsp:nvSpPr>
        <dsp:cNvPr id="0" name=""/>
        <dsp:cNvSpPr/>
      </dsp:nvSpPr>
      <dsp:spPr>
        <a:xfrm>
          <a:off x="0" y="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Arial"/>
              <a:cs typeface="Arial"/>
            </a:rPr>
            <a:t>Who we are</a:t>
          </a:r>
        </a:p>
      </dsp:txBody>
      <dsp:txXfrm>
        <a:off x="0" y="0"/>
        <a:ext cx="6900512" cy="692017"/>
      </dsp:txXfrm>
    </dsp:sp>
    <dsp:sp modelId="{7153AEAD-61C9-4806-91FB-C84534E68BAA}">
      <dsp:nvSpPr>
        <dsp:cNvPr id="0" name=""/>
        <dsp:cNvSpPr/>
      </dsp:nvSpPr>
      <dsp:spPr>
        <a:xfrm>
          <a:off x="0" y="692017"/>
          <a:ext cx="6900512" cy="0"/>
        </a:xfrm>
        <a:prstGeom prst="line">
          <a:avLst/>
        </a:prstGeom>
        <a:solidFill>
          <a:schemeClr val="accent1">
            <a:shade val="50000"/>
            <a:hueOff val="190877"/>
            <a:satOff val="-22467"/>
            <a:lumOff val="14428"/>
            <a:alphaOff val="0"/>
          </a:schemeClr>
        </a:solidFill>
        <a:ln w="25400" cap="flat" cmpd="sng" algn="ctr">
          <a:solidFill>
            <a:schemeClr val="accent1">
              <a:shade val="50000"/>
              <a:hueOff val="190877"/>
              <a:satOff val="-22467"/>
              <a:lumOff val="14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84F9A-1695-45A9-B1C4-17643F09C363}">
      <dsp:nvSpPr>
        <dsp:cNvPr id="0" name=""/>
        <dsp:cNvSpPr/>
      </dsp:nvSpPr>
      <dsp:spPr>
        <a:xfrm>
          <a:off x="0" y="692017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Food Waste Prevention and Recovery Grant</a:t>
          </a:r>
        </a:p>
      </dsp:txBody>
      <dsp:txXfrm>
        <a:off x="0" y="692017"/>
        <a:ext cx="6900512" cy="692017"/>
      </dsp:txXfrm>
    </dsp:sp>
    <dsp:sp modelId="{1FCC6814-AE93-4D9E-9387-65824C726BE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1">
            <a:shade val="50000"/>
            <a:hueOff val="381753"/>
            <a:satOff val="-44934"/>
            <a:lumOff val="28856"/>
            <a:alphaOff val="0"/>
          </a:schemeClr>
        </a:solidFill>
        <a:ln w="25400" cap="flat" cmpd="sng" algn="ctr">
          <a:solidFill>
            <a:schemeClr val="accent1">
              <a:shade val="50000"/>
              <a:hueOff val="381753"/>
              <a:satOff val="-44934"/>
              <a:lumOff val="28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982AC-9D20-415F-A1DD-92B9498A8911}">
      <dsp:nvSpPr>
        <dsp:cNvPr id="0" name=""/>
        <dsp:cNvSpPr/>
      </dsp:nvSpPr>
      <dsp:spPr>
        <a:xfrm>
          <a:off x="0" y="138403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       +</a:t>
          </a:r>
          <a:r>
            <a:rPr lang="en-US" sz="2600" b="0" kern="1200" baseline="0">
              <a:latin typeface="Arial"/>
              <a:cs typeface="Arial"/>
            </a:rPr>
            <a:t> Purpose</a:t>
          </a:r>
          <a:endParaRPr lang="en-US" sz="2600" b="0" kern="1200">
            <a:latin typeface="Arial"/>
            <a:cs typeface="Arial"/>
          </a:endParaRPr>
        </a:p>
      </dsp:txBody>
      <dsp:txXfrm>
        <a:off x="0" y="1384035"/>
        <a:ext cx="6900512" cy="692017"/>
      </dsp:txXfrm>
    </dsp:sp>
    <dsp:sp modelId="{DE9F6A8D-65D4-4FF8-977A-C3A4E5535294}">
      <dsp:nvSpPr>
        <dsp:cNvPr id="0" name=""/>
        <dsp:cNvSpPr/>
      </dsp:nvSpPr>
      <dsp:spPr>
        <a:xfrm>
          <a:off x="0" y="2076052"/>
          <a:ext cx="6900512" cy="0"/>
        </a:xfrm>
        <a:prstGeom prst="line">
          <a:avLst/>
        </a:prstGeom>
        <a:solidFill>
          <a:schemeClr val="accent1">
            <a:shade val="50000"/>
            <a:hueOff val="572630"/>
            <a:satOff val="-67400"/>
            <a:lumOff val="43285"/>
            <a:alphaOff val="0"/>
          </a:schemeClr>
        </a:solidFill>
        <a:ln w="25400" cap="flat" cmpd="sng" algn="ctr">
          <a:solidFill>
            <a:schemeClr val="accent1">
              <a:shade val="50000"/>
              <a:hueOff val="572630"/>
              <a:satOff val="-67400"/>
              <a:lumOff val="432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78DE1-CDF1-4BA7-8B44-6D017766BEFD}">
      <dsp:nvSpPr>
        <dsp:cNvPr id="0" name=""/>
        <dsp:cNvSpPr/>
      </dsp:nvSpPr>
      <dsp:spPr>
        <a:xfrm>
          <a:off x="0" y="2076052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       +</a:t>
          </a:r>
          <a:r>
            <a:rPr lang="en-US" sz="2600" b="0" kern="1200" baseline="0">
              <a:latin typeface="Arial"/>
              <a:cs typeface="Arial"/>
            </a:rPr>
            <a:t> </a:t>
          </a:r>
          <a:r>
            <a:rPr lang="en-US" sz="2600" b="0" kern="1200">
              <a:latin typeface="Arial"/>
              <a:cs typeface="Arial"/>
            </a:rPr>
            <a:t>Eligibility</a:t>
          </a:r>
        </a:p>
      </dsp:txBody>
      <dsp:txXfrm>
        <a:off x="0" y="2076052"/>
        <a:ext cx="6900512" cy="692017"/>
      </dsp:txXfrm>
    </dsp:sp>
    <dsp:sp modelId="{865E803B-AC43-411A-97C6-93C4844FB138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1">
            <a:shade val="50000"/>
            <a:hueOff val="763507"/>
            <a:satOff val="-89867"/>
            <a:lumOff val="57713"/>
            <a:alphaOff val="0"/>
          </a:schemeClr>
        </a:solidFill>
        <a:ln w="25400" cap="flat" cmpd="sng" algn="ctr">
          <a:solidFill>
            <a:schemeClr val="accent1">
              <a:shade val="50000"/>
              <a:hueOff val="763507"/>
              <a:satOff val="-89867"/>
              <a:lumOff val="577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5CBF4-FBB1-427D-AD7A-BE16A8B845D5}">
      <dsp:nvSpPr>
        <dsp:cNvPr id="0" name=""/>
        <dsp:cNvSpPr/>
      </dsp:nvSpPr>
      <dsp:spPr>
        <a:xfrm>
          <a:off x="0" y="2768070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       + Requirements</a:t>
          </a:r>
        </a:p>
      </dsp:txBody>
      <dsp:txXfrm>
        <a:off x="0" y="2768070"/>
        <a:ext cx="6900512" cy="692017"/>
      </dsp:txXfrm>
    </dsp:sp>
    <dsp:sp modelId="{3346C667-9165-4337-88DC-577499DCB4BE}">
      <dsp:nvSpPr>
        <dsp:cNvPr id="0" name=""/>
        <dsp:cNvSpPr/>
      </dsp:nvSpPr>
      <dsp:spPr>
        <a:xfrm>
          <a:off x="0" y="3460088"/>
          <a:ext cx="6900512" cy="0"/>
        </a:xfrm>
        <a:prstGeom prst="line">
          <a:avLst/>
        </a:prstGeom>
        <a:solidFill>
          <a:schemeClr val="accent1">
            <a:shade val="50000"/>
            <a:hueOff val="572630"/>
            <a:satOff val="-67400"/>
            <a:lumOff val="43285"/>
            <a:alphaOff val="0"/>
          </a:schemeClr>
        </a:solidFill>
        <a:ln w="25400" cap="flat" cmpd="sng" algn="ctr">
          <a:solidFill>
            <a:schemeClr val="accent1">
              <a:shade val="50000"/>
              <a:hueOff val="572630"/>
              <a:satOff val="-67400"/>
              <a:lumOff val="432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9DD69-DCFE-4252-9894-A6AF3237B7DB}">
      <dsp:nvSpPr>
        <dsp:cNvPr id="0" name=""/>
        <dsp:cNvSpPr/>
      </dsp:nvSpPr>
      <dsp:spPr>
        <a:xfrm>
          <a:off x="0" y="3460088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       + Evaluation Criteria</a:t>
          </a:r>
        </a:p>
      </dsp:txBody>
      <dsp:txXfrm>
        <a:off x="0" y="3460088"/>
        <a:ext cx="6900512" cy="692017"/>
      </dsp:txXfrm>
    </dsp:sp>
    <dsp:sp modelId="{C2F9C0B6-EFA7-45C6-B3AE-CB27512B427B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1">
            <a:shade val="50000"/>
            <a:hueOff val="381753"/>
            <a:satOff val="-44934"/>
            <a:lumOff val="28856"/>
            <a:alphaOff val="0"/>
          </a:schemeClr>
        </a:solidFill>
        <a:ln w="25400" cap="flat" cmpd="sng" algn="ctr">
          <a:solidFill>
            <a:schemeClr val="accent1">
              <a:shade val="50000"/>
              <a:hueOff val="381753"/>
              <a:satOff val="-44934"/>
              <a:lumOff val="288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6FA50-20FF-4605-BEE7-DE852BEF6803}">
      <dsp:nvSpPr>
        <dsp:cNvPr id="0" name=""/>
        <dsp:cNvSpPr/>
      </dsp:nvSpPr>
      <dsp:spPr>
        <a:xfrm>
          <a:off x="0" y="4152105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ea typeface="Calibri"/>
              <a:cs typeface="Calibri"/>
            </a:rPr>
            <a:t>       + Application Process</a:t>
          </a:r>
          <a:endParaRPr lang="en-US" sz="2600" b="0" kern="1200">
            <a:latin typeface="Arial"/>
            <a:ea typeface="Calibri Light"/>
            <a:cs typeface="Calibri Light"/>
          </a:endParaRPr>
        </a:p>
      </dsp:txBody>
      <dsp:txXfrm>
        <a:off x="0" y="4152105"/>
        <a:ext cx="6900512" cy="692017"/>
      </dsp:txXfrm>
    </dsp:sp>
    <dsp:sp modelId="{7C0DEB86-1119-48A6-972F-DAEF305A9CD4}">
      <dsp:nvSpPr>
        <dsp:cNvPr id="0" name=""/>
        <dsp:cNvSpPr/>
      </dsp:nvSpPr>
      <dsp:spPr>
        <a:xfrm>
          <a:off x="0" y="4844123"/>
          <a:ext cx="6900512" cy="0"/>
        </a:xfrm>
        <a:prstGeom prst="line">
          <a:avLst/>
        </a:prstGeom>
        <a:solidFill>
          <a:schemeClr val="accent1">
            <a:shade val="50000"/>
            <a:hueOff val="190877"/>
            <a:satOff val="-22467"/>
            <a:lumOff val="14428"/>
            <a:alphaOff val="0"/>
          </a:schemeClr>
        </a:solidFill>
        <a:ln w="25400" cap="flat" cmpd="sng" algn="ctr">
          <a:solidFill>
            <a:schemeClr val="accent1">
              <a:shade val="50000"/>
              <a:hueOff val="190877"/>
              <a:satOff val="-22467"/>
              <a:lumOff val="14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1A20E-E7E6-4A18-9B98-DEA74206C6F4}">
      <dsp:nvSpPr>
        <dsp:cNvPr id="0" name=""/>
        <dsp:cNvSpPr/>
      </dsp:nvSpPr>
      <dsp:spPr>
        <a:xfrm>
          <a:off x="0" y="4844123"/>
          <a:ext cx="6900512" cy="692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Arial"/>
              <a:cs typeface="Arial"/>
            </a:rPr>
            <a:t>Q&amp;A</a:t>
          </a:r>
        </a:p>
      </dsp:txBody>
      <dsp:txXfrm>
        <a:off x="0" y="4844123"/>
        <a:ext cx="6900512" cy="692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AFBDC-2460-4C29-986B-189A69E1730D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3AB11-E753-48C2-B4DC-88751AA3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7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17262" y="4648638"/>
            <a:ext cx="6076879" cy="143488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4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262" y="6164599"/>
            <a:ext cx="607687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09842A-32CA-58BB-3647-F4AF3B411FC4}"/>
              </a:ext>
            </a:extLst>
          </p:cNvPr>
          <p:cNvSpPr/>
          <p:nvPr userDrawn="1"/>
        </p:nvSpPr>
        <p:spPr>
          <a:xfrm>
            <a:off x="1617262" y="4249839"/>
            <a:ext cx="1424974" cy="317719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4005F6F-139F-FAB6-D1BE-335D7F5F7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7263" y="4257741"/>
            <a:ext cx="1424974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fld id="{A65407F2-B411-9D40-83C9-3FE24E7B8044}" type="datetime1">
              <a:rPr lang="en-US" smtClean="0"/>
              <a:t>6/27/25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Insert 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6952" y="1076446"/>
            <a:ext cx="618088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6952" y="1868662"/>
            <a:ext cx="618088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491798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BBF1C6-9552-E938-7767-0B39FC58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3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29741" y="1774368"/>
            <a:ext cx="8405739" cy="4069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773FA79-6A29-7649-6E1F-5D72732B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12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Single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29741" y="1774368"/>
            <a:ext cx="8405739" cy="3404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DD5174A-AABC-1E5A-019E-E33F22C363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9741" y="5179354"/>
            <a:ext cx="8352215" cy="6641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5pPr marL="18288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F5A4ED-C884-D381-2A4E-1DF591AD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8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0542" y="1868662"/>
            <a:ext cx="4849793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83F18-6C69-5199-11EE-C3912F196F8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9701" y="1868662"/>
            <a:ext cx="4849793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54A4A5-5109-A246-A2CB-F1351FBD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07664" y="1168782"/>
            <a:ext cx="4003460" cy="4722732"/>
          </a:xfrm>
          <a:prstGeom prst="rect">
            <a:avLst/>
          </a:prstGeom>
          <a:solidFill>
            <a:srgbClr val="33B8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33B8EB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835132" y="1168782"/>
            <a:ext cx="6326717" cy="472273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690459" y="1342663"/>
            <a:ext cx="3662848" cy="4352081"/>
          </a:xfrm>
          <a:prstGeom prst="rect">
            <a:avLst/>
          </a:prstGeom>
        </p:spPr>
        <p:txBody>
          <a:bodyPr/>
          <a:lstStyle>
            <a:lvl1pPr marL="228600" indent="-228600">
              <a:defRPr sz="2200">
                <a:solidFill>
                  <a:srgbClr val="000000"/>
                </a:solidFill>
              </a:defRPr>
            </a:lvl1pPr>
            <a:lvl2pPr marL="742950" indent="-341313">
              <a:defRPr sz="2200"/>
            </a:lvl2pPr>
            <a:lvl3pPr marL="576263" indent="-174625">
              <a:defRPr sz="2000"/>
            </a:lvl3pPr>
            <a:lvl5pPr marL="1371600" indent="0">
              <a:buNone/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64787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80875" y="1132873"/>
            <a:ext cx="6483853" cy="475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6F3FDC-5DBF-E7D1-E49E-8C4D50698A6F}"/>
              </a:ext>
            </a:extLst>
          </p:cNvPr>
          <p:cNvSpPr txBox="1">
            <a:spLocks/>
          </p:cNvSpPr>
          <p:nvPr userDrawn="1"/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FA131-621A-AA9D-CAED-417AC0A71B5C}"/>
              </a:ext>
            </a:extLst>
          </p:cNvPr>
          <p:cNvSpPr/>
          <p:nvPr userDrawn="1"/>
        </p:nvSpPr>
        <p:spPr>
          <a:xfrm>
            <a:off x="7507664" y="1168782"/>
            <a:ext cx="4003460" cy="4722732"/>
          </a:xfrm>
          <a:prstGeom prst="rect">
            <a:avLst/>
          </a:prstGeom>
          <a:solidFill>
            <a:srgbClr val="33B8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33B8EB"/>
                </a:solidFill>
              </a:rPr>
              <a:t>v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823AF2F-6FB9-39B2-BE31-0BCDB99837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0459" y="1342663"/>
            <a:ext cx="3662848" cy="4352081"/>
          </a:xfrm>
          <a:prstGeom prst="rect">
            <a:avLst/>
          </a:prstGeom>
        </p:spPr>
        <p:txBody>
          <a:bodyPr/>
          <a:lstStyle>
            <a:lvl1pPr marL="228600" indent="-228600">
              <a:defRPr sz="2200">
                <a:solidFill>
                  <a:srgbClr val="000000"/>
                </a:solidFill>
              </a:defRPr>
            </a:lvl1pPr>
            <a:lvl2pPr marL="742950" indent="-341313">
              <a:defRPr sz="2200"/>
            </a:lvl2pPr>
            <a:lvl3pPr marL="576263" indent="-174625">
              <a:defRPr sz="2000"/>
            </a:lvl3pPr>
            <a:lvl5pPr marL="1371600" indent="0">
              <a:buNone/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9446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, Image/Chart an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860552" y="1782764"/>
            <a:ext cx="8350249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76599EE-E303-6928-E9D1-1A7842B087EA}"/>
              </a:ext>
            </a:extLst>
          </p:cNvPr>
          <p:cNvSpPr txBox="1">
            <a:spLocks/>
          </p:cNvSpPr>
          <p:nvPr userDrawn="1"/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Business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E16B994-01D5-0848-C47D-2FD062D92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7286EF-6B76-3345-4BB6-3449B3DC2A6A}"/>
              </a:ext>
            </a:extLst>
          </p:cNvPr>
          <p:cNvSpPr/>
          <p:nvPr userDrawn="1"/>
        </p:nvSpPr>
        <p:spPr>
          <a:xfrm>
            <a:off x="2567465" y="2331309"/>
            <a:ext cx="1938631" cy="492194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49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Apartment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9E57733-6706-7A0D-7B74-22E6FA2B7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2707F07-FC5A-D73C-99DA-B7F5AEB3A0A4}"/>
              </a:ext>
            </a:extLst>
          </p:cNvPr>
          <p:cNvSpPr/>
          <p:nvPr userDrawn="1"/>
        </p:nvSpPr>
        <p:spPr>
          <a:xfrm>
            <a:off x="2567465" y="2331309"/>
            <a:ext cx="1938631" cy="4921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9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WRI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2567465" y="2331309"/>
            <a:ext cx="1938631" cy="492194"/>
          </a:xfrm>
          <a:prstGeom prst="roundRect">
            <a:avLst/>
          </a:prstGeom>
          <a:solidFill>
            <a:srgbClr val="00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07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Insert BG Imag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rectangle with blue text&#10;&#10;AI-generated content may be incorrect.">
            <a:extLst>
              <a:ext uri="{FF2B5EF4-FFF2-40B4-BE49-F238E27FC236}">
                <a16:creationId xmlns:a16="http://schemas.microsoft.com/office/drawing/2014/main" id="{6B3F622A-5ED4-F441-2D4F-58CEFC5D5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17262" y="4648638"/>
            <a:ext cx="6076879" cy="143488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4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262" y="6164599"/>
            <a:ext cx="607687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09842A-32CA-58BB-3647-F4AF3B411FC4}"/>
              </a:ext>
            </a:extLst>
          </p:cNvPr>
          <p:cNvSpPr/>
          <p:nvPr userDrawn="1"/>
        </p:nvSpPr>
        <p:spPr>
          <a:xfrm>
            <a:off x="1617262" y="4249839"/>
            <a:ext cx="1424974" cy="317719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EF091EB-BEE9-42D4-E98C-B44C4F080A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7263" y="4257741"/>
            <a:ext cx="1424974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fld id="{A65407F2-B411-9D40-83C9-3FE24E7B8044}" type="datetime1">
              <a:rPr lang="en-US" smtClean="0"/>
              <a:t>6/27/25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0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FR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2567465" y="2331309"/>
            <a:ext cx="1938631" cy="492194"/>
          </a:xfrm>
          <a:prstGeom prst="roundRect">
            <a:avLst/>
          </a:prstGeom>
          <a:solidFill>
            <a:srgbClr val="87D4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BE001-352C-7CDE-BFC5-198D3C601FF0}"/>
              </a:ext>
            </a:extLst>
          </p:cNvPr>
          <p:cNvSpPr txBox="1"/>
          <p:nvPr userDrawn="1"/>
        </p:nvSpPr>
        <p:spPr>
          <a:xfrm>
            <a:off x="2567465" y="2395254"/>
            <a:ext cx="1938631" cy="37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36690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WRI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2567465" y="2331309"/>
            <a:ext cx="1938631" cy="492194"/>
          </a:xfrm>
          <a:prstGeom prst="roundRect">
            <a:avLst/>
          </a:prstGeom>
          <a:solidFill>
            <a:srgbClr val="2225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5A705-86A7-3688-FF29-3C529C0C2848}"/>
              </a:ext>
            </a:extLst>
          </p:cNvPr>
          <p:cNvSpPr txBox="1"/>
          <p:nvPr userDrawn="1"/>
        </p:nvSpPr>
        <p:spPr>
          <a:xfrm>
            <a:off x="2567465" y="2395254"/>
            <a:ext cx="1938631" cy="37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72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6661" y="3179869"/>
            <a:ext cx="5475768" cy="10708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5126684" y="2454876"/>
            <a:ext cx="1938631" cy="492194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34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6661" y="3179869"/>
            <a:ext cx="5475768" cy="10708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5126684" y="2454876"/>
            <a:ext cx="1938631" cy="492194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2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4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3987CFC-94E2-7976-8859-98D93E7E06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6661" y="3179869"/>
            <a:ext cx="5475768" cy="10708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316557-41FF-80C5-E905-15B1BF95E034}"/>
              </a:ext>
            </a:extLst>
          </p:cNvPr>
          <p:cNvSpPr/>
          <p:nvPr userDrawn="1"/>
        </p:nvSpPr>
        <p:spPr>
          <a:xfrm>
            <a:off x="5126684" y="2454876"/>
            <a:ext cx="1938631" cy="492194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1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Insert BG Imag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on a black background&#10;&#10;AI-generated content may be incorrect.">
            <a:extLst>
              <a:ext uri="{FF2B5EF4-FFF2-40B4-BE49-F238E27FC236}">
                <a16:creationId xmlns:a16="http://schemas.microsoft.com/office/drawing/2014/main" id="{A00FD696-83E8-906D-5B3F-0263DF846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37CE74-1146-228D-91CF-5201AFA89A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6661" y="3179869"/>
            <a:ext cx="5475768" cy="10708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2064B1-4CC3-FBF7-4BEC-85B654E3C670}"/>
              </a:ext>
            </a:extLst>
          </p:cNvPr>
          <p:cNvSpPr/>
          <p:nvPr userDrawn="1"/>
        </p:nvSpPr>
        <p:spPr>
          <a:xfrm>
            <a:off x="5126684" y="2454876"/>
            <a:ext cx="1938631" cy="492194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93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15879" y="4020132"/>
            <a:ext cx="7960241" cy="10658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000" b="1">
                <a:solidFill>
                  <a:srgbClr val="000000"/>
                </a:solidFill>
                <a:latin typeface="+mj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Ending Note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5E16ADE-FA75-4055-E360-6E0596872A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5877" y="5085974"/>
            <a:ext cx="7960241" cy="3079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580764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C0F903D-E16A-A132-94A1-3905997B91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7077" y="2523275"/>
            <a:ext cx="6076879" cy="143488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7D19B7-322D-D3BF-68E8-958617289A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7077" y="3958156"/>
            <a:ext cx="607687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64A480-B471-EC08-D6C2-95198A13FA44}"/>
              </a:ext>
            </a:extLst>
          </p:cNvPr>
          <p:cNvSpPr/>
          <p:nvPr userDrawn="1"/>
        </p:nvSpPr>
        <p:spPr>
          <a:xfrm>
            <a:off x="5383513" y="4370626"/>
            <a:ext cx="1424974" cy="317719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7AC9E72-2BC6-BDDC-8F18-A7223677D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3513" y="4380370"/>
            <a:ext cx="1424974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fld id="{A65407F2-B411-9D40-83C9-3FE24E7B8044}" type="datetime1">
              <a:rPr lang="en-US" smtClean="0"/>
              <a:t>6/27/25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0011A19-D0CB-21AA-C1FF-B8F33DEB5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7077" y="2523275"/>
            <a:ext cx="6076879" cy="143488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7C90628-9991-FD5D-1ED0-7928786B5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7077" y="3958156"/>
            <a:ext cx="607687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E9F37E-90C2-1AB7-4A38-4DA74924583A}"/>
              </a:ext>
            </a:extLst>
          </p:cNvPr>
          <p:cNvSpPr/>
          <p:nvPr userDrawn="1"/>
        </p:nvSpPr>
        <p:spPr>
          <a:xfrm>
            <a:off x="5383513" y="4370626"/>
            <a:ext cx="1424974" cy="317719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32994F1-603C-52C0-FB07-2F92965546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3513" y="4380370"/>
            <a:ext cx="1424974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fld id="{A65407F2-B411-9D40-83C9-3FE24E7B8044}" type="datetime1">
              <a:rPr lang="en-US" smtClean="0"/>
              <a:t>6/27/25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0011A19-D0CB-21AA-C1FF-B8F33DEB5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7077" y="2523275"/>
            <a:ext cx="6076879" cy="1434881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7C90628-9991-FD5D-1ED0-7928786B57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7077" y="3958156"/>
            <a:ext cx="6076879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E9F37E-90C2-1AB7-4A38-4DA74924583A}"/>
              </a:ext>
            </a:extLst>
          </p:cNvPr>
          <p:cNvSpPr/>
          <p:nvPr userDrawn="1"/>
        </p:nvSpPr>
        <p:spPr>
          <a:xfrm>
            <a:off x="5383513" y="4370626"/>
            <a:ext cx="1424974" cy="317719"/>
          </a:xfrm>
          <a:prstGeom prst="roundRect">
            <a:avLst/>
          </a:prstGeom>
          <a:solidFill>
            <a:srgbClr val="33B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097E771-ECD5-58CB-F7E5-85BD362B1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3513" y="4370626"/>
            <a:ext cx="1424974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rgbClr val="424242"/>
                </a:solidFill>
                <a:latin typeface="+mn-lt"/>
                <a:cs typeface="Arial"/>
              </a:defRPr>
            </a:lvl1pPr>
          </a:lstStyle>
          <a:p>
            <a:pPr lvl="0"/>
            <a:fld id="{A65407F2-B411-9D40-83C9-3FE24E7B8044}" type="datetime1">
              <a:rPr lang="en-US" smtClean="0"/>
              <a:t>6/27/25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6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40541" y="1682497"/>
            <a:ext cx="9991407" cy="4161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9350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40541" y="1682497"/>
            <a:ext cx="9991407" cy="416102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40A6D3-A0CC-8140-CE2B-8F059850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1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852213" y="1014482"/>
            <a:ext cx="4745620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231494" y="1014483"/>
            <a:ext cx="6375783" cy="4914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chart or table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852213" y="1789471"/>
            <a:ext cx="4745620" cy="413938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B8841F-C435-56C9-7D61-A84BAA6D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6952" y="1076446"/>
            <a:ext cx="618088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6952" y="1868662"/>
            <a:ext cx="618088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8F2B676-3F0C-8187-C247-76FF9C9977E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491798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17137A-B64D-8EFD-062F-AECEDF75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9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9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4" r:id="rId2"/>
    <p:sldLayoutId id="2147483674" r:id="rId3"/>
    <p:sldLayoutId id="2147483690" r:id="rId4"/>
    <p:sldLayoutId id="2147483693" r:id="rId5"/>
    <p:sldLayoutId id="2147483683" r:id="rId6"/>
    <p:sldLayoutId id="2147483650" r:id="rId7"/>
    <p:sldLayoutId id="2147483662" r:id="rId8"/>
    <p:sldLayoutId id="2147483685" r:id="rId9"/>
    <p:sldLayoutId id="2147483696" r:id="rId10"/>
    <p:sldLayoutId id="2147483686" r:id="rId11"/>
    <p:sldLayoutId id="2147483695" r:id="rId12"/>
    <p:sldLayoutId id="2147483687" r:id="rId13"/>
    <p:sldLayoutId id="2147483660" r:id="rId14"/>
    <p:sldLayoutId id="2147483671" r:id="rId15"/>
    <p:sldLayoutId id="2147483670" r:id="rId16"/>
    <p:sldLayoutId id="2147483667" r:id="rId17"/>
    <p:sldLayoutId id="2147483677" r:id="rId18"/>
    <p:sldLayoutId id="2147483678" r:id="rId19"/>
    <p:sldLayoutId id="2147483697" r:id="rId20"/>
    <p:sldLayoutId id="2147483701" r:id="rId21"/>
    <p:sldLayoutId id="2147483698" r:id="rId22"/>
    <p:sldLayoutId id="2147483700" r:id="rId23"/>
    <p:sldLayoutId id="2147483699" r:id="rId24"/>
    <p:sldLayoutId id="2147483679" r:id="rId25"/>
    <p:sldLayoutId id="2147483682" r:id="rId26"/>
    <p:sldLayoutId id="2147483691" r:id="rId2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microsoft.com/office/2018/10/relationships/comments" Target="../comments/modernComment_10A_A109B77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52C778-FFDC-A150-11C8-F8A2C12E8B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ctr">
            <a:normAutofit fontScale="92500"/>
          </a:bodyPr>
          <a:lstStyle/>
          <a:p>
            <a:r>
              <a:rPr lang="en-US"/>
              <a:t>Food Waste Prevention and Recovery Grant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5DF4-418D-2256-27DD-F2ACCE656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>
            <a:normAutofit fontScale="92500" lnSpcReduction="10000"/>
          </a:bodyPr>
          <a:lstStyle/>
          <a:p>
            <a:r>
              <a:rPr lang="en-US"/>
              <a:t>Information Session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6ABEF-7E84-AA4C-C96D-460CFA19C8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anchor="t">
            <a:normAutofit fontScale="92500" lnSpcReduction="10000"/>
          </a:bodyPr>
          <a:lstStyle/>
          <a:p>
            <a:r>
              <a:rPr lang="en-US"/>
              <a:t>2/5/2026</a:t>
            </a:r>
          </a:p>
        </p:txBody>
      </p:sp>
    </p:spTree>
    <p:extLst>
      <p:ext uri="{BB962C8B-B14F-4D97-AF65-F5344CB8AC3E}">
        <p14:creationId xmlns:p14="http://schemas.microsoft.com/office/powerpoint/2010/main" val="349891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9DD2DF8-05CD-B258-6CF6-EBD33B675F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626173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Why food waste reduction?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4A50D1-7A69-BB45-774F-7AF6551416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1395298"/>
            <a:ext cx="6180881" cy="3695065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30% of U.S. produced food is thrown away</a:t>
            </a:r>
            <a:endParaRPr lang="en-US"/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24.5% of residential waste at R&amp;E is food</a:t>
            </a:r>
            <a:endParaRPr lang="en-US">
              <a:solidFill>
                <a:srgbClr val="58595B"/>
              </a:solidFill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28.4% of commercial waste at R&amp;E is food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In Minnesota, about 62% of food arriving at landfill is edible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Methane emissions from landfilled food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Food insecurity in Ramsey &amp; Washington counties</a:t>
            </a:r>
          </a:p>
        </p:txBody>
      </p:sp>
      <p:pic>
        <p:nvPicPr>
          <p:cNvPr id="6" name="Picture 5" descr="A pile of garbage on a hill&#10;&#10;AI-generated content may be incorrect.">
            <a:extLst>
              <a:ext uri="{FF2B5EF4-FFF2-40B4-BE49-F238E27FC236}">
                <a16:creationId xmlns:a16="http://schemas.microsoft.com/office/drawing/2014/main" id="{48C48892-F5D0-21EE-EF7B-F740B4915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25" r="18607" b="-1"/>
          <a:stretch>
            <a:fillRect/>
          </a:stretch>
        </p:blipFill>
        <p:spPr>
          <a:xfrm>
            <a:off x="-1" y="10"/>
            <a:ext cx="4917989" cy="685799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1DE5D-BC03-F47E-0A1C-B148011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2A000D-0D79-E646-8BC0-B8888880378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1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2CFF0C-FD92-1109-76DF-61CC51C5D1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2213" y="1014482"/>
            <a:ext cx="4745620" cy="577275"/>
          </a:xfrm>
        </p:spPr>
        <p:txBody>
          <a:bodyPr lIns="91440" tIns="45720" rIns="91440" bIns="45720">
            <a:normAutofit/>
          </a:bodyPr>
          <a:lstStyle/>
          <a:p>
            <a:r>
              <a:rPr lang="en-US"/>
              <a:t>Program Goals</a:t>
            </a:r>
          </a:p>
        </p:txBody>
      </p:sp>
      <p:pic>
        <p:nvPicPr>
          <p:cNvPr id="18" name="Picture Placeholder 17" descr="A diagram of food waste&#10;&#10;AI-generated content may be incorrect.">
            <a:extLst>
              <a:ext uri="{FF2B5EF4-FFF2-40B4-BE49-F238E27FC236}">
                <a16:creationId xmlns:a16="http://schemas.microsoft.com/office/drawing/2014/main" id="{4A836D3F-3D7E-AC1D-9346-6F57F0330DB0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rcRect r="-3" b="8237"/>
          <a:stretch>
            <a:fillRect/>
          </a:stretch>
        </p:blipFill>
        <p:spPr>
          <a:xfrm>
            <a:off x="231494" y="1014483"/>
            <a:ext cx="6375783" cy="4914369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141AD-947F-CF5E-9CF2-EAB974CB18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2213" y="1593198"/>
            <a:ext cx="4745620" cy="4139381"/>
          </a:xfrm>
        </p:spPr>
        <p:txBody>
          <a:bodyPr lIns="91440" tIns="45720" rIns="91440" bIns="4572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 sz="2200"/>
              <a:t>Support recovery of surplus, edible food from businesses, organizations and farmer's markets for distribution to people in need in Ramsey and Washington counties</a:t>
            </a:r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200"/>
              <a:t>Prevent edible food from entering the waste stream in Ramsey and Washington counties</a:t>
            </a:r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200"/>
              <a:t>Preserve food for its intended and preferred use: for consumption by people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CD57A-79FA-A231-BD62-717FDA10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2A000D-0D79-E646-8BC0-B8888880378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2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F3BC1E-1F55-3FCF-5B71-4EFFC3A80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/>
              <a:t>Food Waste Prevention and Recovery Grant</a:t>
            </a:r>
          </a:p>
        </p:txBody>
      </p:sp>
    </p:spTree>
    <p:extLst>
      <p:ext uri="{BB962C8B-B14F-4D97-AF65-F5344CB8AC3E}">
        <p14:creationId xmlns:p14="http://schemas.microsoft.com/office/powerpoint/2010/main" val="268792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8BDCD-B0BE-1402-1B2E-E6DD1438A5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292675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Food Waste Prevention and Recovery Grant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5E3C8-A481-A3D0-FDBD-C2F0AABBBA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4038" y="1465891"/>
            <a:ext cx="6300623" cy="3695065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Formerly known as Food Recovery Grant</a:t>
            </a:r>
          </a:p>
          <a:p>
            <a:endParaRPr lang="en-US">
              <a:cs typeface="Arial"/>
            </a:endParaRPr>
          </a:p>
          <a:p>
            <a:r>
              <a:rPr lang="en-US" dirty="0">
                <a:cs typeface="Arial"/>
              </a:rPr>
              <a:t>Impact (since 2021)</a:t>
            </a:r>
            <a:endParaRPr lang="en-US" dirty="0"/>
          </a:p>
          <a:p>
            <a:pPr marL="342900" indent="-342900">
              <a:buChar char="•"/>
            </a:pPr>
            <a:r>
              <a:rPr lang="en-US" dirty="0">
                <a:cs typeface="Arial"/>
              </a:rPr>
              <a:t>60 grants awarded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buChar char="•"/>
            </a:pPr>
            <a:r>
              <a:rPr lang="en-US" dirty="0">
                <a:cs typeface="Arial"/>
              </a:rPr>
              <a:t>10,196,344 pounds of food waste prevented 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1085850" lvl="1" indent="-342900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cs typeface="Arial"/>
              </a:rPr>
              <a:t>Number of pounds from 2021-2024</a:t>
            </a:r>
          </a:p>
          <a:p>
            <a:pPr marL="342900" indent="-342900"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800100" lvl="1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Placeholder 5" descr="A group of people at a table with carrots&#10;&#10;AI-generated content may be incorrect.">
            <a:extLst>
              <a:ext uri="{FF2B5EF4-FFF2-40B4-BE49-F238E27FC236}">
                <a16:creationId xmlns:a16="http://schemas.microsoft.com/office/drawing/2014/main" id="{9BCCB365-F5E3-B757-61B4-1FF76B5367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3518" b="3518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6ACEE-DE82-B31B-F9C8-9CE2D240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85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FDA7C-9F27-C7D3-FEF8-5A159533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7F9268-5745-2F74-7576-964AD00EC0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292675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Food Waste Prevention and Recovery Grant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A612D-1786-AB08-FBEF-1464EB853F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4038" y="1465891"/>
            <a:ext cx="6300623" cy="3695065"/>
          </a:xfrm>
        </p:spPr>
        <p:txBody>
          <a:bodyPr lIns="91440" tIns="45720" rIns="91440" bIns="45720" anchor="t"/>
          <a:lstStyle/>
          <a:p>
            <a:r>
              <a:rPr lang="en-US" b="1" dirty="0">
                <a:cs typeface="Arial"/>
              </a:rPr>
              <a:t>Definitions</a:t>
            </a:r>
            <a:endParaRPr lang="en-US" b="1" dirty="0"/>
          </a:p>
          <a:p>
            <a:r>
              <a:rPr lang="en-US" b="1" dirty="0">
                <a:cs typeface="Arial"/>
              </a:rPr>
              <a:t>Food Recovery:</a:t>
            </a:r>
            <a:r>
              <a:rPr lang="en-US" dirty="0">
                <a:cs typeface="Arial"/>
              </a:rPr>
              <a:t> </a:t>
            </a:r>
            <a:r>
              <a:rPr lang="en-US" dirty="0">
                <a:ea typeface="+mn-lt"/>
                <a:cs typeface="+mn-lt"/>
              </a:rPr>
              <a:t>collection of edible, surplus food from grocery stores, distributors and other sources for distribution to people in need.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endParaRPr lang="en-US">
              <a:cs typeface="Arial"/>
            </a:endParaRPr>
          </a:p>
          <a:p>
            <a:r>
              <a:rPr lang="en-US" b="1" dirty="0">
                <a:cs typeface="Arial"/>
              </a:rPr>
              <a:t>Gleaning: </a:t>
            </a:r>
            <a:r>
              <a:rPr lang="en-US" dirty="0">
                <a:ea typeface="+mn-lt"/>
                <a:cs typeface="+mn-lt"/>
              </a:rPr>
              <a:t>the harvest and/or recovery of edible, surplus produce from farms and/or farmers' markets for donation to people in need.</a:t>
            </a:r>
          </a:p>
          <a:p>
            <a:pPr marL="800100" lvl="1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Placeholder 5" descr="A group of people at a table with carrots&#10;&#10;AI-generated content may be incorrect.">
            <a:extLst>
              <a:ext uri="{FF2B5EF4-FFF2-40B4-BE49-F238E27FC236}">
                <a16:creationId xmlns:a16="http://schemas.microsoft.com/office/drawing/2014/main" id="{A4B9E071-C25D-5EBF-913F-E093CFA2B02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3518" b="3518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95406-4C56-F3BA-C368-66970738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0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03540-55E1-27FD-E695-794AD382E4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368875"/>
            <a:ext cx="6180881" cy="515311"/>
          </a:xfrm>
        </p:spPr>
        <p:txBody>
          <a:bodyPr/>
          <a:lstStyle/>
          <a:p>
            <a:r>
              <a:rPr lang="en-US" sz="2800" b="1" baseline="0">
                <a:latin typeface="Arial"/>
              </a:rPr>
              <a:t>Food Waste Prevention and Recovery Grant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F7FBC-3FE7-DD22-CBBA-FD42637253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1433234"/>
            <a:ext cx="6365938" cy="4130493"/>
          </a:xfrm>
        </p:spPr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b="1">
                <a:cs typeface="Arial"/>
              </a:rPr>
              <a:t>Launched in 2021</a:t>
            </a:r>
            <a:r>
              <a:rPr lang="en-US">
                <a:cs typeface="Arial"/>
              </a:rPr>
              <a:t> in response to increased food waste and food insecurity</a:t>
            </a:r>
          </a:p>
          <a:p>
            <a:pPr marL="285750" indent="-285750">
              <a:buChar char="•"/>
            </a:pPr>
            <a:endParaRPr lang="en-US" sz="800">
              <a:cs typeface="Arial"/>
            </a:endParaRPr>
          </a:p>
          <a:p>
            <a:pPr marL="285750" indent="-285750">
              <a:buChar char="•"/>
            </a:pPr>
            <a:r>
              <a:rPr lang="en-US" b="1">
                <a:cs typeface="Arial"/>
              </a:rPr>
              <a:t>Purpose: </a:t>
            </a:r>
            <a:r>
              <a:rPr lang="en-US">
                <a:cs typeface="Arial"/>
              </a:rPr>
              <a:t>Recover surplus, edible food for distribution to people who need it.</a:t>
            </a:r>
          </a:p>
          <a:p>
            <a:endParaRPr lang="en-US" sz="800">
              <a:cs typeface="Arial"/>
            </a:endParaRPr>
          </a:p>
          <a:p>
            <a:pPr marL="285750" indent="-285750">
              <a:buChar char="•"/>
            </a:pPr>
            <a:r>
              <a:rPr lang="en-US" b="1">
                <a:cs typeface="Arial"/>
              </a:rPr>
              <a:t>Who can apply? </a:t>
            </a:r>
            <a:r>
              <a:rPr lang="en-US">
                <a:cs typeface="Arial"/>
              </a:rPr>
              <a:t>Food donors (food producers, distributors, grocers, cafeterias, farmers markets), nonprofit organizations, and college food shelves</a:t>
            </a:r>
          </a:p>
          <a:p>
            <a:pPr marL="1028700" lvl="1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cs typeface="Arial"/>
              </a:rPr>
              <a:t>Must recover and/or donate food in Ramsey or Washington County</a:t>
            </a:r>
          </a:p>
        </p:txBody>
      </p:sp>
      <p:pic>
        <p:nvPicPr>
          <p:cNvPr id="6" name="Picture Placeholder 5" descr="A group of green cucumbers&#10;&#10;AI-generated content may be incorrect.">
            <a:extLst>
              <a:ext uri="{FF2B5EF4-FFF2-40B4-BE49-F238E27FC236}">
                <a16:creationId xmlns:a16="http://schemas.microsoft.com/office/drawing/2014/main" id="{CFA2EDF2-4C95-1282-083F-C363D2E3C28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26098" r="26098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3EF8C-0696-301F-7C6C-55144D54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6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B1A45-19F5-483B-A994-7AB91028E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172EA3-2A3A-6D14-6131-DE3A397C5A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368875"/>
            <a:ext cx="6180881" cy="515311"/>
          </a:xfrm>
        </p:spPr>
        <p:txBody>
          <a:bodyPr/>
          <a:lstStyle/>
          <a:p>
            <a:r>
              <a:rPr lang="en-US" sz="2800" b="1" baseline="0">
                <a:latin typeface="Arial"/>
              </a:rPr>
              <a:t>Food Waste Prevention and Recovery Grant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C3DAC-9661-21FF-F843-9A3DBC0078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1433234"/>
            <a:ext cx="6365938" cy="4130493"/>
          </a:xfrm>
        </p:spPr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b="1">
                <a:cs typeface="Arial"/>
              </a:rPr>
              <a:t>Ineligible applicants</a:t>
            </a:r>
            <a:endParaRPr lang="en-US">
              <a:cs typeface="Arial"/>
            </a:endParaRPr>
          </a:p>
          <a:p>
            <a:pPr marL="1028700" lvl="1" indent="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 Individuals</a:t>
            </a:r>
            <a:endParaRPr lang="en-US">
              <a:solidFill>
                <a:srgbClr val="58595B"/>
              </a:solidFill>
              <a:latin typeface="Arial"/>
              <a:ea typeface="Calibri"/>
              <a:cs typeface="Arial"/>
            </a:endParaRPr>
          </a:p>
          <a:p>
            <a:pPr marL="1028700" lvl="1" indent="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 Home-based cottage food businesses</a:t>
            </a:r>
            <a:endParaRPr lang="en-US">
              <a:solidFill>
                <a:srgbClr val="58595B"/>
              </a:solidFill>
              <a:latin typeface="Arial"/>
              <a:ea typeface="Calibri"/>
              <a:cs typeface="Arial"/>
            </a:endParaRPr>
          </a:p>
          <a:p>
            <a:pPr marL="1028700" lvl="1" indent="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 Government organizations</a:t>
            </a:r>
            <a:endParaRPr lang="en-US">
              <a:solidFill>
                <a:srgbClr val="58595B"/>
              </a:solidFill>
              <a:latin typeface="Arial"/>
              <a:ea typeface="Calibri"/>
              <a:cs typeface="Arial"/>
            </a:endParaRPr>
          </a:p>
          <a:p>
            <a:pPr marL="1028700" lvl="1" indent="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 Restaurants</a:t>
            </a:r>
            <a:endParaRPr lang="en-US">
              <a:solidFill>
                <a:srgbClr val="58595B"/>
              </a:solidFill>
              <a:latin typeface="Arial"/>
              <a:ea typeface="Calibri"/>
              <a:cs typeface="Arial"/>
            </a:endParaRPr>
          </a:p>
          <a:p>
            <a:pPr marL="1028700" lvl="1" indent="0">
              <a:buFont typeface="Courier New,monospace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 Food Recovery Partners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Restaurants are eligible for funding through </a:t>
            </a:r>
            <a:r>
              <a:rPr lang="en-US" b="1" err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BizRecycling</a:t>
            </a:r>
            <a:r>
              <a:rPr lang="en-US" b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 Grants for food recovery</a:t>
            </a:r>
          </a:p>
          <a:p>
            <a:pPr marL="1028700" lvl="1">
              <a:buFont typeface="Courier New"/>
              <a:buChar char="o"/>
            </a:pP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Talk to your </a:t>
            </a:r>
            <a:r>
              <a:rPr lang="en-US" err="1">
                <a:solidFill>
                  <a:srgbClr val="FFFFFF"/>
                </a:solidFill>
                <a:latin typeface="Arial"/>
                <a:ea typeface="Calibri"/>
                <a:cs typeface="Arial"/>
              </a:rPr>
              <a:t>BizRecycling</a:t>
            </a:r>
            <a:r>
              <a:rPr lang="en-US">
                <a:solidFill>
                  <a:srgbClr val="FFFFFF"/>
                </a:solidFill>
                <a:latin typeface="Arial"/>
                <a:ea typeface="Calibri"/>
                <a:cs typeface="Arial"/>
              </a:rPr>
              <a:t> Expert for additional details</a:t>
            </a:r>
          </a:p>
          <a:p>
            <a:endParaRPr lang="en-US" sz="1100" i="1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1028700" lvl="1" indent="0">
              <a:buFont typeface="Courier New"/>
              <a:buChar char="o"/>
            </a:pPr>
            <a:endParaRPr lang="en-US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1028700" lvl="1" indent="0">
              <a:buFont typeface="Courier New"/>
              <a:buChar char="o"/>
            </a:pPr>
            <a:endParaRPr lang="en-US">
              <a:solidFill>
                <a:srgbClr val="FFFFFF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6" name="Picture Placeholder 5" descr="A group of green cucumbers&#10;&#10;AI-generated content may be incorrect.">
            <a:extLst>
              <a:ext uri="{FF2B5EF4-FFF2-40B4-BE49-F238E27FC236}">
                <a16:creationId xmlns:a16="http://schemas.microsoft.com/office/drawing/2014/main" id="{AFFCA20E-2DA8-4924-6A7B-72D7D0454C7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26098" r="26098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3D7F-A202-226F-B455-CE1D15F9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7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101F98-470E-CF62-AA57-6A1E5B2D35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368875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Funding Limits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7FF6B-21FE-825E-49C3-F2331C7C24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1041348"/>
            <a:ext cx="6180881" cy="3695065"/>
          </a:xfrm>
        </p:spPr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>
                <a:cs typeface="Arial"/>
              </a:rPr>
              <a:t>Up to $20,000 awarded per application</a:t>
            </a:r>
            <a:endParaRPr lang="en-US" dirty="0"/>
          </a:p>
          <a:p>
            <a:pPr marL="1028700" lvl="1">
              <a:buFont typeface="Courier New,monospace"/>
              <a:buChar char="o"/>
            </a:pPr>
            <a:r>
              <a:rPr lang="en-US" dirty="0">
                <a:solidFill>
                  <a:srgbClr val="000000"/>
                </a:solidFill>
                <a:cs typeface="Arial"/>
              </a:rPr>
              <a:t>Projects must </a:t>
            </a:r>
            <a:r>
              <a:rPr lang="en-US" b="1" dirty="0">
                <a:solidFill>
                  <a:srgbClr val="000000"/>
                </a:solidFill>
                <a:cs typeface="Arial"/>
              </a:rPr>
              <a:t>start or expand </a:t>
            </a:r>
            <a:r>
              <a:rPr lang="en-US" dirty="0">
                <a:solidFill>
                  <a:srgbClr val="000000"/>
                </a:solidFill>
                <a:cs typeface="Arial"/>
              </a:rPr>
              <a:t>food recovery/gleaning initiatives</a:t>
            </a:r>
          </a:p>
          <a:p>
            <a:pPr marL="1028700" lvl="1">
              <a:buFont typeface="Courier New,monospace"/>
              <a:buChar char="o"/>
            </a:pPr>
            <a:r>
              <a:rPr lang="en-US" dirty="0">
                <a:solidFill>
                  <a:srgbClr val="000000"/>
                </a:solidFill>
                <a:cs typeface="Arial"/>
              </a:rPr>
              <a:t>Up to $5,000 for community capacity, innovation, and education</a:t>
            </a:r>
          </a:p>
          <a:p>
            <a:pPr marL="1028700" lvl="1">
              <a:buFont typeface="Courier New,monospace"/>
              <a:buChar char="o"/>
            </a:pPr>
            <a:r>
              <a:rPr lang="en-US" dirty="0">
                <a:solidFill>
                  <a:srgbClr val="000000"/>
                </a:solidFill>
                <a:cs typeface="Arial"/>
              </a:rPr>
              <a:t>50% of grant award is provided at project start, 50% via reimbursement ($250 for final report)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Previous applicants</a:t>
            </a:r>
            <a:r>
              <a:rPr lang="en-US" dirty="0">
                <a:solidFill>
                  <a:srgbClr val="000000"/>
                </a:solidFill>
                <a:cs typeface="Arial"/>
              </a:rPr>
              <a:t> may reapply in the grant cycle after contract ends</a:t>
            </a:r>
          </a:p>
          <a:p>
            <a:pPr marL="1028700" lvl="1" indent="0">
              <a:buNone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1028700" lvl="1">
              <a:buFont typeface="Courier New,monospace"/>
              <a:buChar char="o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1028700" lvl="1">
              <a:buFont typeface="Courier New,monospace"/>
              <a:buChar char="o"/>
            </a:pPr>
            <a:endParaRPr lang="en-US">
              <a:cs typeface="Arial"/>
            </a:endParaRPr>
          </a:p>
          <a:p>
            <a:pPr marL="1028700" lvl="1">
              <a:buFont typeface="Courier New,monospace"/>
              <a:buChar char="o"/>
            </a:pPr>
            <a:endParaRPr lang="en-US">
              <a:cs typeface="Arial"/>
            </a:endParaRPr>
          </a:p>
        </p:txBody>
      </p:sp>
      <p:pic>
        <p:nvPicPr>
          <p:cNvPr id="6" name="Picture Placeholder 5" descr="A bunch of green leaves tied together&#10;&#10;AI-generated content may be incorrect.">
            <a:extLst>
              <a:ext uri="{FF2B5EF4-FFF2-40B4-BE49-F238E27FC236}">
                <a16:creationId xmlns:a16="http://schemas.microsoft.com/office/drawing/2014/main" id="{F67784F0-2506-00C5-8505-3370DFC6ACC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26096" r="26096"/>
          <a:stretch/>
        </p:blipFill>
        <p:spPr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16221-ABE8-4217-13D1-0F1E5599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57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53362B-DC3C-1CAF-BF24-F477658381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557282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Grant Requirements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70D83-8045-BB30-4225-5D70EDEB0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1" y="1345040"/>
            <a:ext cx="9991407" cy="4161022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Work with a technical assistance provider</a:t>
            </a:r>
          </a:p>
          <a:p>
            <a:pPr lvl="1">
              <a:buFont typeface="Courier New,monospace"/>
              <a:buChar char="o"/>
            </a:pPr>
            <a:r>
              <a:rPr lang="en-US" dirty="0">
                <a:cs typeface="Arial"/>
              </a:rPr>
              <a:t>Initial site visit</a:t>
            </a:r>
            <a:endParaRPr lang="en-US" dirty="0">
              <a:solidFill>
                <a:srgbClr val="58595B"/>
              </a:solidFill>
              <a:cs typeface="Arial"/>
            </a:endParaRPr>
          </a:p>
          <a:p>
            <a:pPr lvl="1">
              <a:buFont typeface="Courier New,monospace"/>
              <a:buChar char="o"/>
            </a:pPr>
            <a:r>
              <a:rPr lang="en-US" dirty="0">
                <a:cs typeface="Arial"/>
              </a:rPr>
              <a:t>Application support</a:t>
            </a:r>
            <a:endParaRPr lang="en-US" dirty="0">
              <a:solidFill>
                <a:srgbClr val="58595B"/>
              </a:solidFill>
              <a:cs typeface="Arial"/>
            </a:endParaRPr>
          </a:p>
          <a:p>
            <a:pPr lvl="1">
              <a:buFont typeface="Courier New,monospace"/>
              <a:buChar char="o"/>
            </a:pPr>
            <a:r>
              <a:rPr lang="en-US" dirty="0">
                <a:cs typeface="Arial"/>
              </a:rPr>
              <a:t>Implementation support</a:t>
            </a:r>
            <a:endParaRPr lang="en-US" dirty="0">
              <a:solidFill>
                <a:srgbClr val="58595B"/>
              </a:solidFill>
              <a:cs typeface="Arial"/>
            </a:endParaRPr>
          </a:p>
          <a:p>
            <a:pPr lvl="1">
              <a:buFont typeface="Courier New,monospace"/>
              <a:buChar char="o"/>
            </a:pPr>
            <a:r>
              <a:rPr lang="en-US" dirty="0">
                <a:cs typeface="Arial"/>
              </a:rPr>
              <a:t>Reporting support</a:t>
            </a:r>
            <a:endParaRPr lang="en-US" dirty="0"/>
          </a:p>
          <a:p>
            <a:r>
              <a:rPr lang="en-US" dirty="0">
                <a:cs typeface="Arial"/>
              </a:rPr>
              <a:t>Complete a Food Waste Prevention and Recovery Grant application</a:t>
            </a:r>
          </a:p>
          <a:p>
            <a:r>
              <a:rPr lang="en-US" dirty="0">
                <a:cs typeface="Arial"/>
              </a:rPr>
              <a:t>Enter into a contract agreement with R&amp;E for a period of 12 months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Biannual (every six months) reports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Proof of Funds Spent form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Follow-up site visit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Final report</a:t>
            </a:r>
          </a:p>
          <a:p>
            <a:pPr lvl="1">
              <a:buFont typeface="Courier New"/>
              <a:buChar char="o"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AC0C8-D121-84CD-E79C-34470572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6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A0027-8082-132B-8552-EBE131AE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1CEF83-B3B0-5260-9B6B-C2EFCBBBFD83}"/>
              </a:ext>
            </a:extLst>
          </p:cNvPr>
          <p:cNvGraphicFramePr>
            <a:graphicFrameLocks noGrp="1"/>
          </p:cNvGraphicFramePr>
          <p:nvPr/>
        </p:nvGraphicFramePr>
        <p:xfrm>
          <a:off x="130628" y="163285"/>
          <a:ext cx="11893126" cy="565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8733">
                  <a:extLst>
                    <a:ext uri="{9D8B030D-6E8A-4147-A177-3AD203B41FA5}">
                      <a16:colId xmlns:a16="http://schemas.microsoft.com/office/drawing/2014/main" val="4107848751"/>
                    </a:ext>
                  </a:extLst>
                </a:gridCol>
                <a:gridCol w="6494393">
                  <a:extLst>
                    <a:ext uri="{9D8B030D-6E8A-4147-A177-3AD203B41FA5}">
                      <a16:colId xmlns:a16="http://schemas.microsoft.com/office/drawing/2014/main" val="2671672813"/>
                    </a:ext>
                  </a:extLst>
                </a:gridCol>
              </a:tblGrid>
              <a:tr h="568157">
                <a:tc>
                  <a:txBody>
                    <a:bodyPr/>
                    <a:lstStyle/>
                    <a:p>
                      <a:r>
                        <a:rPr lang="en-US" sz="2800"/>
                        <a:t>Evaluation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What we're looking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88675"/>
                  </a:ext>
                </a:extLst>
              </a:tr>
              <a:tr h="13311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Increase food recovery (food donated, received, and distributed):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 Estimated weight in pounds of food that will be recovered with support of project funds.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Calculations of estimated food recovered are very clear.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Estimation of food recovered is realistic regarding project activities.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Estimated food recovered with proposed activities represents at least a 20% increase in overall recovery of the applicant.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51219"/>
                  </a:ext>
                </a:extLst>
              </a:tr>
              <a:tr h="10952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Support recovery of healthy and/or culturally relevant foods: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 Project activities result in significant gains to healthy and/or culturally relevant foods recovered.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Project activities significantly increase healthy and/or culturally relevant foods recovered. Donation partners include more than three cultural grocers and/or farmers.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40091"/>
                  </a:ext>
                </a:extLst>
              </a:tr>
              <a:tr h="9436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Partnership/collaboration: 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Project activities demonstrate new or expanded opportunities for partnership or collaboration.  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Project activities include at least three new or expanded opportunities for partnership or collaboration.</a:t>
                      </a:r>
                      <a:endParaRPr lang="en-US"/>
                    </a:p>
                    <a:p>
                      <a:pPr lvl="0">
                        <a:buNone/>
                      </a:pPr>
                      <a:endParaRPr lang="en-US" sz="160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393742"/>
                  </a:ext>
                </a:extLst>
              </a:tr>
              <a:tr h="17187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Increase community capacity for/knowledge of food recovery and food waste prevention best practices: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 Activities described in the application help staff and/or community increase their capacity for/knowledge of food recovery best practices.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Proposed activities include clearly identifying multiple opportunities for staff and/or community to increase their capacity/knowledge of food recovery best practices through training, certification, new process implementation, or other identified means.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Project activities clearly demonstrate the potential to be replicated in other organizations or communities.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942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53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C4A45-F316-D91E-E93D-C5E1F2BB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65A4EA-58AA-2D2B-845D-C4B368CDCE2D}"/>
              </a:ext>
            </a:extLst>
          </p:cNvPr>
          <p:cNvSpPr>
            <a:spLocks noGrp="1"/>
          </p:cNvSpPr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rgbClr val="000000"/>
                </a:solidFill>
                <a:latin typeface="Arial"/>
                <a:cs typeface="Arial"/>
              </a:rPr>
              <a:t>Today’s Agenda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5C295F8-07A7-07BB-997B-FD1D27517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16617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42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C1D4A-E993-C2A2-97FE-27665471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AA12A0-8C66-54B9-5374-1D344FEF6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31413"/>
              </p:ext>
            </p:extLst>
          </p:nvPr>
        </p:nvGraphicFramePr>
        <p:xfrm>
          <a:off x="97971" y="185056"/>
          <a:ext cx="11976617" cy="517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4342">
                  <a:extLst>
                    <a:ext uri="{9D8B030D-6E8A-4147-A177-3AD203B41FA5}">
                      <a16:colId xmlns:a16="http://schemas.microsoft.com/office/drawing/2014/main" val="3257476881"/>
                    </a:ext>
                  </a:extLst>
                </a:gridCol>
                <a:gridCol w="6512275">
                  <a:extLst>
                    <a:ext uri="{9D8B030D-6E8A-4147-A177-3AD203B41FA5}">
                      <a16:colId xmlns:a16="http://schemas.microsoft.com/office/drawing/2014/main" val="1572013457"/>
                    </a:ext>
                  </a:extLst>
                </a:gridCol>
              </a:tblGrid>
              <a:tr h="722345">
                <a:tc>
                  <a:txBody>
                    <a:bodyPr/>
                    <a:lstStyle/>
                    <a:p>
                      <a:r>
                        <a:rPr lang="en-US" sz="2800" dirty="0"/>
                        <a:t>Evaluation 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What we're looking for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200322"/>
                  </a:ext>
                </a:extLst>
              </a:tr>
              <a:tr h="16654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Activities: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project activities are clearly stated, specific, realistic, and measurable</a:t>
                      </a:r>
                      <a:endParaRPr lang="en-US" sz="16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The activities described are very clear, concise, and easy to understand.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Project activities, including current and proposed operations, equipment, and processes, are explained.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Very clearly defines the link between project activities and how food waste will be reduced.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632791"/>
                  </a:ext>
                </a:extLst>
              </a:tr>
              <a:tr h="11838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Sustainability: 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project can be sustained beyond the grant period</a:t>
                      </a:r>
                      <a:endParaRPr lang="en-US" sz="16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Evidence presented that the project can be sustained beyond the grant period.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Gains in food recovered are continued after the grant period.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084323"/>
                  </a:ext>
                </a:extLst>
              </a:tr>
              <a:tr h="12239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Budget: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budget clearly supports project activities and impacts, and items are eligible for funding</a:t>
                      </a:r>
                      <a:endParaRPr lang="en-US" sz="16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Budget clearly supports project activities and impacts.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Items are eligible for funding.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475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52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45EC9-544E-6F73-0DFA-566607B5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5406C-4273-BC8B-DD53-50869A4C00D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372225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2026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5AB44-D9EB-171B-0587-EEBC4E57AE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0638" y="953154"/>
            <a:ext cx="9991407" cy="493406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Eligible expenses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Transportation costs:</a:t>
            </a:r>
            <a:r>
              <a:rPr lang="en-US" sz="1800">
                <a:latin typeface="Arial"/>
                <a:ea typeface="Calibri"/>
                <a:cs typeface="Calibri"/>
              </a:rPr>
              <a:t> Mileage reimbursement, vehicle rental or purchase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Equipment for use in food donation/recovery efforts such as:</a:t>
            </a:r>
            <a:r>
              <a:rPr lang="en-US" sz="1800">
                <a:latin typeface="Arial"/>
                <a:ea typeface="Calibri"/>
                <a:cs typeface="Calibri"/>
              </a:rPr>
              <a:t> Energy Star rated fridges/freezers, shelving, carts, reusable pallets, pallet jacks, etc.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Equipment installation</a:t>
            </a:r>
            <a:r>
              <a:rPr lang="en-US" sz="1800">
                <a:latin typeface="Arial"/>
                <a:ea typeface="Calibri"/>
                <a:cs typeface="Calibri"/>
              </a:rPr>
              <a:t> costs 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Supplies:</a:t>
            </a:r>
            <a:r>
              <a:rPr lang="en-US" sz="1800">
                <a:latin typeface="Arial"/>
                <a:ea typeface="Calibri"/>
                <a:cs typeface="Calibri"/>
              </a:rPr>
              <a:t> reusable buckets, boxes, etc.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Storage costs:</a:t>
            </a:r>
            <a:r>
              <a:rPr lang="en-US" sz="1800">
                <a:latin typeface="Arial"/>
                <a:ea typeface="Calibri"/>
                <a:cs typeface="Calibri"/>
              </a:rPr>
              <a:t> Storage equipment/facilities rental and/or purchase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Equipment and materials for processing recovered food</a:t>
            </a:r>
            <a:r>
              <a:rPr lang="en-US" sz="1800">
                <a:latin typeface="Arial"/>
                <a:ea typeface="Calibri"/>
                <a:cs typeface="Calibri"/>
              </a:rPr>
              <a:t> for preservation, value-add, or upcycling up to $10,000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Taxes and shipping costs up to 10%</a:t>
            </a:r>
            <a:r>
              <a:rPr lang="en-US" sz="1800">
                <a:latin typeface="Arial"/>
                <a:ea typeface="Calibri"/>
                <a:cs typeface="Calibri"/>
              </a:rPr>
              <a:t>, included as a separate line-item in application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Staff training:</a:t>
            </a:r>
            <a:r>
              <a:rPr lang="en-US" sz="1800">
                <a:latin typeface="Arial"/>
                <a:ea typeface="Calibri"/>
                <a:cs typeface="Calibri"/>
              </a:rPr>
              <a:t> two hours of training at hourly wage for each employee for R&amp;E-approved trainings about food waste prevention including topics such as food safety, gleaning, extending food shelf life, and managing inventory/first in first out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Staff time:</a:t>
            </a:r>
            <a:r>
              <a:rPr lang="en-US" sz="1800">
                <a:latin typeface="Arial"/>
                <a:ea typeface="Calibri"/>
                <a:cs typeface="Calibri"/>
              </a:rPr>
              <a:t> up to $20,000 or equivalent of 0.5 FTE, whichever is less, for work directly associated with food recovery and gleaning activities</a:t>
            </a:r>
          </a:p>
          <a:p>
            <a:pPr lvl="1">
              <a:buFont typeface="Courier New"/>
              <a:buChar char="o"/>
            </a:pPr>
            <a:r>
              <a:rPr lang="en-US" sz="1800" u="sng">
                <a:latin typeface="Arial"/>
                <a:ea typeface="Calibri"/>
                <a:cs typeface="Calibri"/>
              </a:rPr>
              <a:t>Repairs</a:t>
            </a:r>
            <a:r>
              <a:rPr lang="en-US" sz="1800">
                <a:latin typeface="Arial"/>
                <a:ea typeface="Calibri"/>
                <a:cs typeface="Calibri"/>
              </a:rPr>
              <a:t> to food recovery equipment (fridges, freezers, etc.) up to $750</a:t>
            </a:r>
          </a:p>
          <a:p>
            <a:pPr lvl="1">
              <a:buFont typeface="Courier New"/>
              <a:buChar char="o"/>
            </a:pPr>
            <a:r>
              <a:rPr lang="en-US" sz="1800">
                <a:latin typeface="Arial"/>
                <a:ea typeface="Calibri"/>
                <a:cs typeface="Calibri"/>
              </a:rPr>
              <a:t>Other expenses as approved by R&amp;E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1DE10-0F3D-F5E0-1597-D05E43C4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A113-8654-7250-0AE2-B37EDF525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1BACD3-32D0-A223-7C57-9A28DA8379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372225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2026 Guidelines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06593-CEFF-A046-FE69-BA3D15C596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0638" y="953154"/>
            <a:ext cx="9991407" cy="493406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Eligible expenses for community capacity, innovation, or food waste prevention education projects (up to $5,000)</a:t>
            </a:r>
          </a:p>
          <a:p>
            <a:pPr lvl="1">
              <a:buFont typeface="Courier New"/>
              <a:buChar char="o"/>
            </a:pPr>
            <a:r>
              <a:rPr lang="en-US" sz="2000" u="sng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Staff time:</a:t>
            </a:r>
            <a:r>
              <a:rPr lang="en-US" sz="2000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 available up to project maximum of $5,000 for developing food waste prevention education materials, preparing for and facilitating workshops, providing food waste prevention resources (tabling, staff training, etc.), developing resources to better coordinate volunteers, etc.</a:t>
            </a:r>
          </a:p>
          <a:p>
            <a:pPr lvl="1">
              <a:buFont typeface="Courier New"/>
              <a:buChar char="o"/>
            </a:pPr>
            <a:r>
              <a:rPr lang="en-US" sz="2000" u="sng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Project materials:</a:t>
            </a:r>
            <a:r>
              <a:rPr lang="en-US" sz="2000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 supplies for workshops such as cooking/canning materials, reusable tubs for food donation sorting demonstrations, etc.</a:t>
            </a:r>
          </a:p>
          <a:p>
            <a:pPr lvl="1">
              <a:buFont typeface="Courier New"/>
              <a:buChar char="o"/>
            </a:pPr>
            <a:r>
              <a:rPr lang="en-US" sz="2000" u="sng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Capacity building and innovation:</a:t>
            </a:r>
            <a:r>
              <a:rPr lang="en-US" sz="2000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 volunteer outreach/coordination specific to food recovery/gleaning activities; development of organization-wide best practices for food recovery/gleaning; food waste tracking software implementation, etc.</a:t>
            </a:r>
          </a:p>
          <a:p>
            <a:pPr lvl="1">
              <a:buFont typeface="Courier New"/>
              <a:buChar char="o"/>
            </a:pPr>
            <a:r>
              <a:rPr lang="en-US" sz="2000" u="sng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Participation incentives</a:t>
            </a:r>
            <a:r>
              <a:rPr lang="en-US" sz="2000">
                <a:highlight>
                  <a:srgbClr val="FFFFFF"/>
                </a:highlight>
                <a:latin typeface="Arial"/>
                <a:ea typeface="Calibri"/>
                <a:cs typeface="Calibri"/>
              </a:rPr>
              <a:t> related to food waste prevention such as magnets demonstrating where to properly store food to maximize shelf life, reusable food storage containers, etc.</a:t>
            </a:r>
          </a:p>
          <a:p>
            <a:pPr lvl="1">
              <a:buFont typeface="Courier New"/>
              <a:buChar char="o"/>
            </a:pPr>
            <a:endParaRPr lang="en-US" sz="1800">
              <a:highlight>
                <a:srgbClr val="FFFFFF"/>
              </a:highlight>
              <a:latin typeface="Arial"/>
              <a:ea typeface="Calibri"/>
              <a:cs typeface="Calibri"/>
            </a:endParaRPr>
          </a:p>
          <a:p>
            <a:endParaRPr lang="en-US">
              <a:ea typeface="Calibri"/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0EB6F-0FFE-BDBA-0D86-64E98CF1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68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F93E9-587C-784B-A2C8-0184C34807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189157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Application Overview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5ECB6-154C-91C3-4AD7-56545371F1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708204"/>
            <a:ext cx="6753407" cy="4802121"/>
          </a:xfrm>
        </p:spPr>
        <p:txBody>
          <a:bodyPr lIns="91440" tIns="45720" rIns="91440" bIns="45720" anchor="t"/>
          <a:lstStyle/>
          <a:p>
            <a:r>
              <a:rPr lang="en-US" b="1">
                <a:cs typeface="Arial"/>
              </a:rPr>
              <a:t>Organization description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Describe organization mission, communities served, and geographic reach</a:t>
            </a:r>
          </a:p>
          <a:p>
            <a:r>
              <a:rPr lang="en-US" b="1">
                <a:cs typeface="Arial"/>
              </a:rPr>
              <a:t>Food recovery activities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Describe activities organization plans to carry out with grant funds and expected outcomes</a:t>
            </a:r>
          </a:p>
          <a:p>
            <a:r>
              <a:rPr lang="en-US" b="1">
                <a:cs typeface="Arial"/>
              </a:rPr>
              <a:t>Tips: 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Be clear and thorough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Describe how the funds will be used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Provide detailed descriptions of project timeline, locations of activities, plans for collecting and/or distributing food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C1A5C-AA35-23D4-A23F-4E788701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Placeholder 8" descr="A pile of carrots&#10;&#10;AI-generated content may be incorrect.">
            <a:extLst>
              <a:ext uri="{FF2B5EF4-FFF2-40B4-BE49-F238E27FC236}">
                <a16:creationId xmlns:a16="http://schemas.microsoft.com/office/drawing/2014/main" id="{58968120-3305-ED7E-1511-CADD341A935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26094" r="2609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0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A86A0-3718-F6CC-70F9-88DB3C85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1699AB-827E-56E0-C7EA-80CACEB2B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189157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Application Overview, cont'd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27379-8D36-BECD-517A-ED0B026F1D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708204"/>
            <a:ext cx="6753407" cy="4802121"/>
          </a:xfrm>
        </p:spPr>
        <p:txBody>
          <a:bodyPr lIns="91440" tIns="45720" rIns="91440" bIns="45720" anchor="t"/>
          <a:lstStyle/>
          <a:p>
            <a:r>
              <a:rPr lang="en-US" b="1">
                <a:cs typeface="Arial"/>
              </a:rPr>
              <a:t>W-9 and Environmental Health license(s)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Confirms eligibility to apply for grant</a:t>
            </a:r>
          </a:p>
          <a:p>
            <a:endParaRPr lang="en-US" sz="800" b="1">
              <a:cs typeface="Arial"/>
            </a:endParaRPr>
          </a:p>
          <a:p>
            <a:r>
              <a:rPr lang="en-US" b="1">
                <a:cs typeface="Arial"/>
              </a:rPr>
              <a:t>Budget and staffing tables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Expenses match project request</a:t>
            </a:r>
          </a:p>
          <a:p>
            <a:pPr marL="342900" indent="-342900">
              <a:buChar char="•"/>
            </a:pPr>
            <a:endParaRPr lang="en-US" sz="800">
              <a:cs typeface="Arial"/>
            </a:endParaRPr>
          </a:p>
          <a:p>
            <a:r>
              <a:rPr lang="en-US" b="1">
                <a:cs typeface="Arial"/>
              </a:rPr>
              <a:t>Tips: </a:t>
            </a:r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Ensure W-9 and EH license(s) are for the current year</a:t>
            </a:r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Connect expenses to outlined activities</a:t>
            </a:r>
            <a:endParaRPr lang="en-US">
              <a:solidFill>
                <a:srgbClr val="58595B"/>
              </a:solidFill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In budget, provide quotes and/or links to product details</a:t>
            </a:r>
            <a:endParaRPr lang="en-US"/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Arial"/>
              </a:rPr>
              <a:t>Include how staff hours are related to food recovery/gleaning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0AC73-318E-217B-7EE9-ED7F048E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Placeholder 8" descr="A pile of carrots&#10;&#10;AI-generated content may be incorrect.">
            <a:extLst>
              <a:ext uri="{FF2B5EF4-FFF2-40B4-BE49-F238E27FC236}">
                <a16:creationId xmlns:a16="http://schemas.microsoft.com/office/drawing/2014/main" id="{1EDF389C-D8D6-E36B-2F42-7D756CD8C46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26094" r="2609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88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743F42-E9B5-A5E1-C081-2A3DB0AE6B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368875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Top Reasons for Application Denials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7BC7C-DA7B-7C97-90C9-AA7505BDA5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Ineligible items requested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High cost per pound of food recovered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Application incomplete or completed with limited detail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Questionable food safety practices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54511-2F9F-7AD3-116D-2B15A418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Placeholder 11" descr="A pile of red potatoes&#10;&#10;AI-generated content may be incorrect.">
            <a:extLst>
              <a:ext uri="{FF2B5EF4-FFF2-40B4-BE49-F238E27FC236}">
                <a16:creationId xmlns:a16="http://schemas.microsoft.com/office/drawing/2014/main" id="{D96A4E22-F982-6495-7F42-1D21AC38BBA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3518" b="351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3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FCF7B5-A765-C1E9-1AF0-E9153875AE6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5132" y="1168782"/>
            <a:ext cx="6326717" cy="3126846"/>
          </a:xfrm>
        </p:spPr>
        <p:txBody>
          <a:bodyPr lIns="91440" tIns="45720" rIns="91440" bIns="45720" anchor="t"/>
          <a:lstStyle/>
          <a:p>
            <a:r>
              <a:rPr lang="en-US" sz="2800" b="1" dirty="0">
                <a:solidFill>
                  <a:srgbClr val="000000"/>
                </a:solidFill>
                <a:cs typeface="Arial"/>
              </a:rPr>
              <a:t>Winter/Spring 2026 Timeline</a:t>
            </a:r>
          </a:p>
          <a:p>
            <a:endParaRPr lang="en-US" sz="2400" b="1">
              <a:solidFill>
                <a:srgbClr val="000000"/>
              </a:solidFill>
              <a:cs typeface="Arial"/>
            </a:endParaRPr>
          </a:p>
          <a:p>
            <a:r>
              <a:rPr lang="en-US" sz="2400" b="1" dirty="0">
                <a:solidFill>
                  <a:srgbClr val="000000"/>
                </a:solidFill>
                <a:cs typeface="Arial"/>
              </a:rPr>
              <a:t>Next Steps</a:t>
            </a:r>
            <a:endParaRPr lang="en-US" dirty="0">
              <a:cs typeface="Arial"/>
            </a:endParaRPr>
          </a:p>
          <a:p>
            <a:pPr marL="457200" indent="-457200">
              <a:buChar char="•"/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Work with your TA to complete application</a:t>
            </a:r>
          </a:p>
          <a:p>
            <a:pPr marL="457200" indent="-457200">
              <a:buChar char="•"/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Application and materials available at bizrecycling.com</a:t>
            </a:r>
          </a:p>
          <a:p>
            <a:pPr marL="457200" indent="-457200">
              <a:buChar char="•"/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Webpage in the final stages of being updated; we will email all registrants once it is officially live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65CBC-8934-2C4F-95BF-359FB3DB1C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2400" b="1" dirty="0">
                <a:cs typeface="Arial"/>
              </a:rPr>
              <a:t>Timeline</a:t>
            </a:r>
            <a:endParaRPr lang="en-US" sz="2400" dirty="0"/>
          </a:p>
          <a:p>
            <a:r>
              <a:rPr lang="en-US" b="1" dirty="0">
                <a:cs typeface="Arial"/>
              </a:rPr>
              <a:t>April 17th, 2026</a:t>
            </a:r>
            <a:r>
              <a:rPr lang="en-US" dirty="0">
                <a:cs typeface="Arial"/>
              </a:rPr>
              <a:t> – applications due</a:t>
            </a:r>
          </a:p>
          <a:p>
            <a:r>
              <a:rPr lang="en-US" b="1" dirty="0">
                <a:cs typeface="Arial"/>
              </a:rPr>
              <a:t>Early May </a:t>
            </a:r>
            <a:r>
              <a:rPr lang="en-US" dirty="0">
                <a:cs typeface="Arial"/>
              </a:rPr>
              <a:t>– award announcements</a:t>
            </a:r>
          </a:p>
          <a:p>
            <a:r>
              <a:rPr lang="en-US" b="1" dirty="0">
                <a:cs typeface="Arial"/>
              </a:rPr>
              <a:t>Late May/Early June</a:t>
            </a:r>
            <a:r>
              <a:rPr lang="en-US" dirty="0">
                <a:cs typeface="Arial"/>
              </a:rPr>
              <a:t> – contracts complete</a:t>
            </a:r>
          </a:p>
          <a:p>
            <a:r>
              <a:rPr lang="en-US" b="1" dirty="0">
                <a:cs typeface="Arial"/>
              </a:rPr>
              <a:t>Early/Mid-June</a:t>
            </a:r>
            <a:r>
              <a:rPr lang="en-US" dirty="0">
                <a:cs typeface="Arial"/>
              </a:rPr>
              <a:t> – payments made</a:t>
            </a:r>
          </a:p>
        </p:txBody>
      </p:sp>
    </p:spTree>
    <p:extLst>
      <p:ext uri="{BB962C8B-B14F-4D97-AF65-F5344CB8AC3E}">
        <p14:creationId xmlns:p14="http://schemas.microsoft.com/office/powerpoint/2010/main" val="273126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13156A-8DE5-A9AB-903F-EB376B2F08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372225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Connect with Us!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4B409-F9B0-6D9A-D482-8B848F84EF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684" y="953154"/>
            <a:ext cx="4994864" cy="4139251"/>
          </a:xfrm>
        </p:spPr>
        <p:txBody>
          <a:bodyPr lIns="91440" tIns="45720" rIns="91440" bIns="45720" anchor="t"/>
          <a:lstStyle/>
          <a:p>
            <a:pPr>
              <a:buFont typeface="Arial,Sans-Serif"/>
              <a:buChar char="•"/>
            </a:pPr>
            <a:r>
              <a:rPr lang="en-US" b="1" dirty="0">
                <a:cs typeface="Arial"/>
              </a:rPr>
              <a:t>Technical Assistance Providers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Site visits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Project planning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Grant assembly and submittal</a:t>
            </a:r>
          </a:p>
          <a:p>
            <a:pPr marL="457200" lvl="1" indent="0">
              <a:buNone/>
            </a:pPr>
            <a:endParaRPr lang="en-US">
              <a:cs typeface="Arial"/>
            </a:endParaRPr>
          </a:p>
          <a:p>
            <a:pPr marL="457200" lvl="1" indent="0">
              <a:buNone/>
            </a:pPr>
            <a:r>
              <a:rPr lang="en-US" b="1" err="1">
                <a:cs typeface="Arial"/>
              </a:rPr>
              <a:t>EcoConsilium</a:t>
            </a:r>
            <a:endParaRPr lang="en-US" b="1">
              <a:cs typeface="Arial"/>
            </a:endParaRP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Jodi Taitt</a:t>
            </a: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Jodi@ecoconsilium.com</a:t>
            </a:r>
          </a:p>
          <a:p>
            <a:pPr marL="457200" lvl="1" indent="0">
              <a:buNone/>
            </a:pPr>
            <a:endParaRPr lang="en-US">
              <a:cs typeface="Arial"/>
            </a:endParaRPr>
          </a:p>
          <a:p>
            <a:pPr marL="457200" lvl="1" indent="0">
              <a:buNone/>
            </a:pPr>
            <a:r>
              <a:rPr lang="en-US" b="1" dirty="0">
                <a:cs typeface="Arial"/>
              </a:rPr>
              <a:t>Minnesota Waste Wise</a:t>
            </a:r>
          </a:p>
          <a:p>
            <a:pPr marL="457200" lvl="1" indent="0">
              <a:buNone/>
            </a:pPr>
            <a:r>
              <a:rPr lang="en-US" dirty="0" err="1">
                <a:cs typeface="Arial"/>
              </a:rPr>
              <a:t>Alboury</a:t>
            </a:r>
            <a:r>
              <a:rPr lang="en-US" dirty="0">
                <a:cs typeface="Arial"/>
              </a:rPr>
              <a:t> Ndiaye</a:t>
            </a: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Andiaye@mnchamber.com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4565E-3D9B-397A-49E2-809DCEED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1C935C-C465-49D7-73A9-EA5C376A1BB2}"/>
              </a:ext>
            </a:extLst>
          </p:cNvPr>
          <p:cNvSpPr txBox="1">
            <a:spLocks/>
          </p:cNvSpPr>
          <p:nvPr/>
        </p:nvSpPr>
        <p:spPr>
          <a:xfrm>
            <a:off x="5558112" y="953154"/>
            <a:ext cx="6366463" cy="41392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,Sans-Serif"/>
              <a:buChar char="•"/>
            </a:pPr>
            <a:r>
              <a:rPr lang="en-US" b="1" dirty="0">
                <a:cs typeface="Arial"/>
              </a:rPr>
              <a:t>R&amp;E Staff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Get assigned a TA provider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Grant, contract, and payment assistance</a:t>
            </a:r>
          </a:p>
          <a:p>
            <a:pPr marL="457200" lvl="1" indent="0">
              <a:buNone/>
            </a:pPr>
            <a:endParaRPr lang="en-US">
              <a:cs typeface="Arial"/>
            </a:endParaRPr>
          </a:p>
          <a:p>
            <a:pPr marL="457200" lvl="1" indent="0">
              <a:buNone/>
            </a:pPr>
            <a:r>
              <a:rPr lang="en-US" b="1" dirty="0">
                <a:cs typeface="Arial"/>
              </a:rPr>
              <a:t>Abigail Hindson, Program Coordinator</a:t>
            </a:r>
            <a:endParaRPr lang="en-US" b="1" dirty="0"/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Abigail.hindson@recyclingandenergy.org</a:t>
            </a: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(651) 332-8919</a:t>
            </a:r>
          </a:p>
          <a:p>
            <a:pPr marL="457200" lvl="1" indent="0">
              <a:buNone/>
            </a:pPr>
            <a:endParaRPr lang="en-US">
              <a:cs typeface="Arial"/>
            </a:endParaRPr>
          </a:p>
          <a:p>
            <a:pPr marL="457200" lvl="1" indent="0">
              <a:buNone/>
            </a:pPr>
            <a:r>
              <a:rPr lang="en-US" b="1" dirty="0">
                <a:cs typeface="Arial"/>
              </a:rPr>
              <a:t>Caroline Hofmeister, Program Assistant</a:t>
            </a: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Caroline.hofmeister@recyclingandenergy.org</a:t>
            </a:r>
          </a:p>
        </p:txBody>
      </p:sp>
    </p:spTree>
    <p:extLst>
      <p:ext uri="{BB962C8B-B14F-4D97-AF65-F5344CB8AC3E}">
        <p14:creationId xmlns:p14="http://schemas.microsoft.com/office/powerpoint/2010/main" val="1786990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9E49FB-557D-113B-4F72-4AE1D14F4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20906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899E30-B4D1-151B-B645-C91EDF774E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/>
              <a:t>Thank you for coming!</a:t>
            </a:r>
          </a:p>
        </p:txBody>
      </p:sp>
    </p:spTree>
    <p:extLst>
      <p:ext uri="{BB962C8B-B14F-4D97-AF65-F5344CB8AC3E}">
        <p14:creationId xmlns:p14="http://schemas.microsoft.com/office/powerpoint/2010/main" val="141396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7C7425-E1AE-F389-0EBE-2B3E17B90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/>
              <a:t>Who is Ramsey/Washington Recycling &amp; Energy?</a:t>
            </a:r>
          </a:p>
        </p:txBody>
      </p:sp>
    </p:spTree>
    <p:extLst>
      <p:ext uri="{BB962C8B-B14F-4D97-AF65-F5344CB8AC3E}">
        <p14:creationId xmlns:p14="http://schemas.microsoft.com/office/powerpoint/2010/main" val="154615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57C50-B145-E063-A024-D5E640A5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D5EDD-F975-CEEA-1E48-735A07AB71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448755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Ramsey/Washington Recycling &amp; Energy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F006-9360-611D-AA63-75661B6316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1" y="1160972"/>
            <a:ext cx="6812778" cy="4128365"/>
          </a:xfrm>
        </p:spPr>
        <p:txBody>
          <a:bodyPr lIns="91440" tIns="45720" rIns="91440" bIns="45720" anchor="t"/>
          <a:lstStyle/>
          <a:p>
            <a:pPr marL="457200" indent="-457200">
              <a:buChar char="•"/>
            </a:pPr>
            <a:r>
              <a:rPr lang="en-US">
                <a:cs typeface="Arial"/>
              </a:rPr>
              <a:t>Ramsey and Washington counties have worked together to manage trash responsibly since the 1980s. </a:t>
            </a:r>
          </a:p>
          <a:p>
            <a:pPr marL="457200" indent="-457200">
              <a:buChar char="•"/>
            </a:pPr>
            <a:r>
              <a:rPr lang="en-US">
                <a:cs typeface="Arial"/>
              </a:rPr>
              <a:t>Over 800,000 residents and 70,000 businesses</a:t>
            </a:r>
          </a:p>
          <a:p>
            <a:pPr marL="457200" indent="-457200">
              <a:buChar char="•"/>
            </a:pPr>
            <a:r>
              <a:rPr lang="en-US">
                <a:cs typeface="Arial"/>
              </a:rPr>
              <a:t>14% of state's population</a:t>
            </a:r>
          </a:p>
          <a:p>
            <a:pPr marL="457200" indent="-457200">
              <a:buChar char="•"/>
            </a:pPr>
            <a:r>
              <a:rPr lang="en-US">
                <a:cs typeface="Arial"/>
              </a:rPr>
              <a:t>Public entity responsible for meeting the state of MN’s goal to recycling 75% of solid waste by 2030.</a:t>
            </a:r>
          </a:p>
          <a:p>
            <a:pPr marL="457200" indent="-457200">
              <a:buChar char="•"/>
            </a:pPr>
            <a:r>
              <a:rPr lang="en-US">
                <a:cs typeface="Arial"/>
              </a:rPr>
              <a:t>Overseen by a joint powers board of Ramsey &amp; Washington County Commissioners.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4" descr="A map of minnesota with a red and green flag&#10;&#10;AI-generated content may be incorrect.">
            <a:extLst>
              <a:ext uri="{FF2B5EF4-FFF2-40B4-BE49-F238E27FC236}">
                <a16:creationId xmlns:a16="http://schemas.microsoft.com/office/drawing/2014/main" id="{67A652B9-2E44-2A33-013E-78C0503EE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2" r="-440" b="-208"/>
          <a:stretch>
            <a:fillRect/>
          </a:stretch>
        </p:blipFill>
        <p:spPr>
          <a:xfrm>
            <a:off x="8002383" y="1026028"/>
            <a:ext cx="3789871" cy="42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2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D8B19-121C-59CC-5523-D7AEF693E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F8651-E212-7804-A260-F90AA2CE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ACFE8-0570-E600-D7A5-B6232D1D24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2" y="448755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Ramsey/Washington Counties Solid Waste Priorities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4FE38-0FC5-C160-18BB-84A8CEAF70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256" y="1258943"/>
            <a:ext cx="5865721" cy="1461365"/>
          </a:xfrm>
        </p:spPr>
        <p:txBody>
          <a:bodyPr lIns="91440" tIns="45720" rIns="91440" bIns="45720" anchor="t"/>
          <a:lstStyle/>
          <a:p>
            <a:r>
              <a:rPr lang="en-US" sz="2000" b="1" u="sng">
                <a:cs typeface="Arial"/>
              </a:rPr>
              <a:t>Top Priority – Upstream</a:t>
            </a:r>
          </a:p>
          <a:p>
            <a:pPr marL="342900" indent="-342900">
              <a:buChar char="•"/>
            </a:pPr>
            <a:r>
              <a:rPr lang="en-US" sz="2000">
                <a:cs typeface="Arial"/>
              </a:rPr>
              <a:t>Waste reduction, reuse, and repair (75% Recycling Goal)</a:t>
            </a:r>
          </a:p>
          <a:p>
            <a:pPr marL="342900" indent="-342900">
              <a:buChar char="•"/>
            </a:pPr>
            <a:r>
              <a:rPr lang="en-US" sz="2000">
                <a:cs typeface="Arial"/>
              </a:rPr>
              <a:t>Source-separating recycling – reusable items, recyclable items, and food scraps</a:t>
            </a:r>
          </a:p>
          <a:p>
            <a:pPr marL="342900" indent="-342900">
              <a:buChar char="•"/>
            </a:pPr>
            <a:r>
              <a:rPr lang="en-US" sz="2000">
                <a:cs typeface="Arial"/>
              </a:rPr>
              <a:t>Outreach and education – behavior change</a:t>
            </a:r>
          </a:p>
          <a:p>
            <a:endParaRPr lang="en-US" sz="2000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6" name="Picture 5" descr="A diagram of different types of waste&#10;&#10;AI-generated content may be incorrect.">
            <a:extLst>
              <a:ext uri="{FF2B5EF4-FFF2-40B4-BE49-F238E27FC236}">
                <a16:creationId xmlns:a16="http://schemas.microsoft.com/office/drawing/2014/main" id="{FC90BE03-5F43-4654-BDED-992E10F91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3720193"/>
            <a:ext cx="8839200" cy="300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CC8B8-DC31-BC12-711B-CB8BDE696C47}"/>
              </a:ext>
            </a:extLst>
          </p:cNvPr>
          <p:cNvSpPr txBox="1"/>
          <p:nvPr/>
        </p:nvSpPr>
        <p:spPr>
          <a:xfrm>
            <a:off x="6096000" y="1262743"/>
            <a:ext cx="6096000" cy="1933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000" b="1" u="sng" baseline="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Last Option - Downstream</a:t>
            </a:r>
            <a:r>
              <a:rPr lang="en-US" sz="200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marL="342900" lvl="0" indent="-342900" rtl="0">
              <a:spcBef>
                <a:spcPts val="1400"/>
              </a:spcBef>
              <a:buFont typeface="Arial,Sans-Serif"/>
              <a:buChar char="•"/>
            </a:pPr>
            <a:r>
              <a:rPr lang="en-US" sz="2000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Processing waste for energy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342900" lvl="0" indent="-342900" rtl="0">
              <a:spcBef>
                <a:spcPts val="600"/>
              </a:spcBef>
              <a:buFont typeface="Arial,Sans-Serif"/>
              <a:buChar char="•"/>
            </a:pPr>
            <a:r>
              <a:rPr lang="en-US" sz="2000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Pulling valuable materials from the waste stream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342900" lvl="0" indent="-342900" rtl="0">
              <a:spcBef>
                <a:spcPts val="600"/>
              </a:spcBef>
              <a:buFont typeface="Arial,Sans-Serif"/>
              <a:buChar char="•"/>
            </a:pPr>
            <a:r>
              <a:rPr lang="en-US" sz="2000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Landfilling as a last resort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4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F8E01-B637-2DCE-06C5-D90572FEC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7723" y="368875"/>
            <a:ext cx="7138824" cy="515311"/>
          </a:xfrm>
        </p:spPr>
        <p:txBody>
          <a:bodyPr lIns="91440" tIns="45720" rIns="91440" bIns="45720" anchor="t"/>
          <a:lstStyle/>
          <a:p>
            <a:r>
              <a:rPr lang="en-US" sz="2700">
                <a:cs typeface="Arial"/>
              </a:rPr>
              <a:t>The R&amp;E Center (Downstream Processing)</a:t>
            </a:r>
            <a:endParaRPr lang="en-US" sz="27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44E51-E7F3-BB0E-7EF0-62EDD52C18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6580" y="1041348"/>
            <a:ext cx="6736053" cy="4228465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>
                <a:cs typeface="Arial"/>
              </a:rPr>
              <a:t>Located in Newport, MN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Purchased by the two counties in 2016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All trash from residents and businesses in the two counties is delivered here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Trash is processed into refuse-derived fuel (RDF) used by Xcel Energy to generate electricity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About 10% is landfilled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R&amp;E Center manages nearly 13% of the state's total waste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FDD25-F8F9-4389-8F99-AAAA46ED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13" descr="A parking lot with cars and trucks&#10;&#10;AI-generated content may be incorrect.">
            <a:extLst>
              <a:ext uri="{FF2B5EF4-FFF2-40B4-BE49-F238E27FC236}">
                <a16:creationId xmlns:a16="http://schemas.microsoft.com/office/drawing/2014/main" id="{886CCEF8-5F23-F02B-1767-A3EF7357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2" y="0"/>
            <a:ext cx="4951359" cy="3712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DD7316-1F70-2D81-13DA-B11B5D22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1671"/>
            <a:ext cx="4942115" cy="32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3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4217A-7022-EA8E-A486-4985A75E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F5EEA-2396-9FEA-74DF-E21F63EEBA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5724" y="368875"/>
            <a:ext cx="11112109" cy="51531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Community Programming (Upstream Prevention Work)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C1059-7636-7FE2-027B-23D9D0BF28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352" y="1161091"/>
            <a:ext cx="7672223" cy="5099322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 err="1">
                <a:cs typeface="Arial"/>
              </a:rPr>
              <a:t>BizRecycling</a:t>
            </a:r>
            <a:endParaRPr lang="en-US" dirty="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Business Pollution Prevention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Food Waste Prevention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Food Scrap Recycling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Compost Market Development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Mattress Recycling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Deconstruction/C&amp;D Recycling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Reuse &amp; Repair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Arial"/>
              </a:rPr>
              <a:t>Outreach and Education</a:t>
            </a:r>
          </a:p>
          <a:p>
            <a:pPr marL="1085850" lvl="1">
              <a:buFont typeface="Courier New"/>
              <a:buChar char="o"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27BE5-0CA6-D189-ED91-59DF8CE5A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close-up of a website&#10;&#10;AI-generated content may be incorrect.">
            <a:extLst>
              <a:ext uri="{FF2B5EF4-FFF2-40B4-BE49-F238E27FC236}">
                <a16:creationId xmlns:a16="http://schemas.microsoft.com/office/drawing/2014/main" id="{3E30BC07-2299-D6A0-55D2-51AECACC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846" y="1015093"/>
            <a:ext cx="3639911" cy="2106386"/>
          </a:xfrm>
          <a:prstGeom prst="rect">
            <a:avLst/>
          </a:prstGeom>
        </p:spPr>
      </p:pic>
      <p:pic>
        <p:nvPicPr>
          <p:cNvPr id="7" name="Picture 6" descr="A green van with a person on it&#10;&#10;AI-generated content may be incorrect.">
            <a:extLst>
              <a:ext uri="{FF2B5EF4-FFF2-40B4-BE49-F238E27FC236}">
                <a16:creationId xmlns:a16="http://schemas.microsoft.com/office/drawing/2014/main" id="{CB7C275E-B6E5-B887-AD5D-1544D054A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792" y="2880632"/>
            <a:ext cx="2896960" cy="2119993"/>
          </a:xfrm>
          <a:prstGeom prst="rect">
            <a:avLst/>
          </a:prstGeom>
        </p:spPr>
      </p:pic>
      <p:pic>
        <p:nvPicPr>
          <p:cNvPr id="8" name="Picture 7" descr="A book cover of a green book&#10;&#10;AI-generated content may be incorrect.">
            <a:extLst>
              <a:ext uri="{FF2B5EF4-FFF2-40B4-BE49-F238E27FC236}">
                <a16:creationId xmlns:a16="http://schemas.microsoft.com/office/drawing/2014/main" id="{B7DCABBC-B8E9-CE4A-4EDF-734E839CC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898" y="3129642"/>
            <a:ext cx="1541690" cy="2013858"/>
          </a:xfrm>
          <a:prstGeom prst="rect">
            <a:avLst/>
          </a:prstGeom>
        </p:spPr>
      </p:pic>
      <p:pic>
        <p:nvPicPr>
          <p:cNvPr id="9" name="Picture 8" descr="A child with a spoon in front of a stack of food containers&#10;&#10;AI-generated content may be incorrect.">
            <a:extLst>
              <a:ext uri="{FF2B5EF4-FFF2-40B4-BE49-F238E27FC236}">
                <a16:creationId xmlns:a16="http://schemas.microsoft.com/office/drawing/2014/main" id="{687E6996-8D50-3638-7A6C-88214E8F9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910" y="3935186"/>
            <a:ext cx="1707697" cy="22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619558-888E-88A6-5F67-E1EC9CD4C6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1076446"/>
            <a:ext cx="6180881" cy="515311"/>
          </a:xfrm>
        </p:spPr>
        <p:txBody>
          <a:bodyPr lIns="91440" tIns="45720" rIns="91440" bIns="45720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Food Waste Prevention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D38E8-9B84-33C9-D48B-A6051B1AFF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16952" y="1716262"/>
            <a:ext cx="6180881" cy="3695065"/>
          </a:xfr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lnSpc>
                <a:spcPct val="90000"/>
              </a:lnSpc>
              <a:buChar char="•"/>
            </a:pPr>
            <a:r>
              <a:rPr lang="en-US" sz="2200" dirty="0"/>
              <a:t>Food Recovery Partners</a:t>
            </a:r>
            <a:endParaRPr lang="en-US" sz="2200" dirty="0">
              <a:cs typeface="Arial"/>
            </a:endParaRPr>
          </a:p>
          <a:p>
            <a:pPr marL="1085850" lvl="1">
              <a:lnSpc>
                <a:spcPct val="90000"/>
              </a:lnSpc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</a:rPr>
              <a:t>Yearly partnership to recover and divert food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90000"/>
              </a:lnSpc>
              <a:buChar char="•"/>
            </a:pPr>
            <a:r>
              <a:rPr lang="en-US" sz="2200" dirty="0" err="1"/>
              <a:t>BizRecycling</a:t>
            </a:r>
            <a:r>
              <a:rPr lang="en-US" sz="2200" dirty="0"/>
              <a:t> - Food Waste Prevention and Recovery Grants</a:t>
            </a:r>
            <a:endParaRPr lang="en-US" sz="2200" dirty="0">
              <a:cs typeface="Arial"/>
            </a:endParaRPr>
          </a:p>
          <a:p>
            <a:pPr marL="1085850" lvl="1">
              <a:lnSpc>
                <a:spcPct val="90000"/>
              </a:lnSpc>
              <a:buFont typeface="Courier New,monospace"/>
              <a:buChar char="o"/>
            </a:pPr>
            <a:r>
              <a:rPr lang="en-US" dirty="0">
                <a:solidFill>
                  <a:srgbClr val="000000"/>
                </a:solidFill>
              </a:rPr>
              <a:t>Technical assistance and grant funding for commercial sector entities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1085850" lvl="1">
              <a:lnSpc>
                <a:spcPct val="90000"/>
              </a:lnSpc>
              <a:buFont typeface="Courier New,monospace"/>
              <a:buChar char="o"/>
            </a:pPr>
            <a:r>
              <a:rPr lang="en-US" dirty="0">
                <a:solidFill>
                  <a:srgbClr val="000000"/>
                </a:solidFill>
              </a:rPr>
              <a:t>Technical assistance and grant funding for apartment buildings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" name="Picture 9" descr="A person holding a box of eggplants&#10;&#10;AI-generated content may be incorrect.">
            <a:extLst>
              <a:ext uri="{FF2B5EF4-FFF2-40B4-BE49-F238E27FC236}">
                <a16:creationId xmlns:a16="http://schemas.microsoft.com/office/drawing/2014/main" id="{8C0926B0-DC75-37E3-6D12-CAD317A6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92" r="14239" b="-1"/>
          <a:stretch>
            <a:fillRect/>
          </a:stretch>
        </p:blipFill>
        <p:spPr>
          <a:xfrm>
            <a:off x="-1" y="10"/>
            <a:ext cx="4917989" cy="685799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DABA9-66A2-7B61-AABD-EFF2B64C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995" y="0"/>
            <a:ext cx="7960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2A000D-0D79-E646-8BC0-B8888880378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2E53-5BCD-0B0B-68EC-7351F9FAF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84865-2D9C-7C00-59B6-C91CF49EBD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5724" y="368875"/>
            <a:ext cx="11112109" cy="515311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Food Waste Prevention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8C693-5828-EAE5-B178-37BB276902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6352" y="627691"/>
            <a:ext cx="7672223" cy="5099322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endParaRPr lang="en-US" dirty="0">
              <a:solidFill>
                <a:schemeClr val="accent6">
                  <a:lumMod val="76000"/>
                </a:schemeClr>
              </a:solidFill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cs typeface="Arial"/>
              </a:rPr>
              <a:t>Additional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dirty="0">
                <a:cs typeface="Arial"/>
              </a:rPr>
              <a:t>resources</a:t>
            </a:r>
          </a:p>
          <a:p>
            <a:pPr marL="1085850" lvl="1" indent="-342900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cs typeface="Arial"/>
              </a:rPr>
              <a:t>Recyclingandenergy.org/food-waste-reduction/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E7EF4-0267-6560-CC68-0858AAE3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 descr="A plate of fruit on a blue plate&#10;&#10;AI-generated content may be incorrect.">
            <a:extLst>
              <a:ext uri="{FF2B5EF4-FFF2-40B4-BE49-F238E27FC236}">
                <a16:creationId xmlns:a16="http://schemas.microsoft.com/office/drawing/2014/main" id="{565A248F-E3CE-4FEF-A5A2-44FA0F7D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166"/>
            <a:ext cx="12192000" cy="30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0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C Custom Colors">
      <a:dk1>
        <a:srgbClr val="58595B"/>
      </a:dk1>
      <a:lt1>
        <a:srgbClr val="FFFFFF"/>
      </a:lt1>
      <a:dk2>
        <a:srgbClr val="9E3039"/>
      </a:dk2>
      <a:lt2>
        <a:srgbClr val="BBBBBC"/>
      </a:lt2>
      <a:accent1>
        <a:srgbClr val="002F6C"/>
      </a:accent1>
      <a:accent2>
        <a:srgbClr val="893891"/>
      </a:accent2>
      <a:accent3>
        <a:srgbClr val="20863C"/>
      </a:accent3>
      <a:accent4>
        <a:srgbClr val="F18020"/>
      </a:accent4>
      <a:accent5>
        <a:srgbClr val="592C34"/>
      </a:accent5>
      <a:accent6>
        <a:srgbClr val="00A5E6"/>
      </a:accent6>
      <a:hlink>
        <a:srgbClr val="58595B"/>
      </a:hlink>
      <a:folHlink>
        <a:srgbClr val="B1B3B6"/>
      </a:folHlink>
    </a:clrScheme>
    <a:fontScheme name="Head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FAFB705-F562-4148-8EDB-B7E1B032F514}" vid="{1FB4791B-7912-4AFF-86D6-4CF9DE6EDD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5693AAEFBF2D4C903C50F3AFC1BCC8" ma:contentTypeVersion="26" ma:contentTypeDescription="Create a new document." ma:contentTypeScope="" ma:versionID="d3a198e8f9032bac73b7fb63d9d2a619">
  <xsd:schema xmlns:xsd="http://www.w3.org/2001/XMLSchema" xmlns:xs="http://www.w3.org/2001/XMLSchema" xmlns:p="http://schemas.microsoft.com/office/2006/metadata/properties" xmlns:ns1="http://schemas.microsoft.com/sharepoint/v3" xmlns:ns2="87443538-6511-4e90-b73c-585242234f5f" xmlns:ns3="ca4d0c49-a57d-4252-8506-276f136c098b" xmlns:ns4="22da4821-553c-4c4c-87ec-03f1eea60868" targetNamespace="http://schemas.microsoft.com/office/2006/metadata/properties" ma:root="true" ma:fieldsID="f4a63787802ce952e355a10595481c9d" ns1:_="" ns2:_="" ns3:_="" ns4:_="">
    <xsd:import namespace="http://schemas.microsoft.com/sharepoint/v3"/>
    <xsd:import namespace="87443538-6511-4e90-b73c-585242234f5f"/>
    <xsd:import namespace="ca4d0c49-a57d-4252-8506-276f136c098b"/>
    <xsd:import namespace="22da4821-553c-4c4c-87ec-03f1eea608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Image" minOccurs="0"/>
                <xsd:element ref="ns2:Note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43538-6511-4e90-b73c-585242234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bff539f-4df6-4496-bb9e-5efb42e183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Note" ma:index="26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  <xsd:element name="Thumbnail" ma:index="32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d0c49-a57d-4252-8506-276f136c0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da4821-553c-4c4c-87ec-03f1eea60868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a7ff66fd-0df3-4361-a9fb-f1c4dabaf2a8}" ma:internalName="TaxCatchAll" ma:showField="CatchAllData" ma:web="22da4821-553c-4c4c-87ec-03f1eea608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2da4821-553c-4c4c-87ec-03f1eea60868" xsi:nil="true"/>
    <lcf76f155ced4ddcb4097134ff3c332f xmlns="87443538-6511-4e90-b73c-585242234f5f">
      <Terms xmlns="http://schemas.microsoft.com/office/infopath/2007/PartnerControls"/>
    </lcf76f155ced4ddcb4097134ff3c332f>
    <Image xmlns="87443538-6511-4e90-b73c-585242234f5f" xsi:nil="true"/>
    <_ip_UnifiedCompliancePolicyProperties xmlns="http://schemas.microsoft.com/sharepoint/v3" xsi:nil="true"/>
    <Note xmlns="87443538-6511-4e90-b73c-585242234f5f" xsi:nil="true"/>
    <Thumbnail xmlns="87443538-6511-4e90-b73c-585242234f5f" xsi:nil="true"/>
  </documentManagement>
</p:properties>
</file>

<file path=customXml/itemProps1.xml><?xml version="1.0" encoding="utf-8"?>
<ds:datastoreItem xmlns:ds="http://schemas.openxmlformats.org/officeDocument/2006/customXml" ds:itemID="{9BF35742-186B-4D2C-A67D-2A5BE07A814B}">
  <ds:schemaRefs>
    <ds:schemaRef ds:uri="22da4821-553c-4c4c-87ec-03f1eea60868"/>
    <ds:schemaRef ds:uri="87443538-6511-4e90-b73c-585242234f5f"/>
    <ds:schemaRef ds:uri="ca4d0c49-a57d-4252-8506-276f136c09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862760-B5D6-4BEF-A0B7-0FA4ACB3C7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4F5C12-0EDA-4E73-AC4D-E1A3C71ADFF3}">
  <ds:schemaRefs>
    <ds:schemaRef ds:uri="22da4821-553c-4c4c-87ec-03f1eea60868"/>
    <ds:schemaRef ds:uri="87443538-6511-4e90-b73c-585242234f5f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Wilbur</dc:creator>
  <cp:revision>125</cp:revision>
  <dcterms:created xsi:type="dcterms:W3CDTF">2023-07-25T13:35:04Z</dcterms:created>
  <dcterms:modified xsi:type="dcterms:W3CDTF">2026-02-18T21:08:17Z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0x0101007F5693AAEFBF2D4C903C50F3AFC1BCC8</vt:lpwstr>
  </property>
  <property fmtid="{D5CDD505-2E9C-101B-9397-08002B2CF9AE}" pid="3" name="MediaServiceImageTags">
    <vt:lpwstr/>
  </property>
</Properties>
</file>