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E0_5F88810B.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2E5_D910AB7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8" r:id="rId5"/>
    <p:sldId id="289" r:id="rId6"/>
    <p:sldId id="316" r:id="rId7"/>
    <p:sldId id="735" r:id="rId8"/>
    <p:sldId id="271" r:id="rId9"/>
    <p:sldId id="272" r:id="rId10"/>
    <p:sldId id="736" r:id="rId11"/>
    <p:sldId id="290" r:id="rId12"/>
    <p:sldId id="745" r:id="rId13"/>
    <p:sldId id="742" r:id="rId14"/>
    <p:sldId id="299" r:id="rId15"/>
    <p:sldId id="744" r:id="rId16"/>
    <p:sldId id="737" r:id="rId17"/>
    <p:sldId id="265" r:id="rId18"/>
    <p:sldId id="740" r:id="rId19"/>
    <p:sldId id="301" r:id="rId20"/>
    <p:sldId id="738" r:id="rId21"/>
    <p:sldId id="261" r:id="rId22"/>
    <p:sldId id="257" r:id="rId23"/>
    <p:sldId id="270" r:id="rId24"/>
    <p:sldId id="74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744CDE-4708-C896-B061-30FBECE87351}" name="Leslie D. McCollam" initials="LM" userId="S::leslie.mccollam@recyclingandenergy.org::19bd4398-a87d-4dfd-a958-407261e0078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4A8D8"/>
    <a:srgbClr val="80CD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52B1D-FE27-DA94-249E-2CA5E2FF5146}" v="97" dt="2025-01-13T16:40:38.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2E0_5F88810B.xml><?xml version="1.0" encoding="utf-8"?>
<p188:cmLst xmlns:a="http://schemas.openxmlformats.org/drawingml/2006/main" xmlns:r="http://schemas.openxmlformats.org/officeDocument/2006/relationships" xmlns:p188="http://schemas.microsoft.com/office/powerpoint/2018/8/main">
  <p188:cm id="{027DA67D-AD96-467B-993A-A73C661B4FB8}" authorId="{04744CDE-4708-C896-B061-30FBECE87351}" created="2024-04-26T20:48:37.166">
    <ac:deMkLst xmlns:ac="http://schemas.microsoft.com/office/drawing/2013/main/command">
      <pc:docMk xmlns:pc="http://schemas.microsoft.com/office/powerpoint/2013/main/command"/>
      <pc:sldMk xmlns:pc="http://schemas.microsoft.com/office/powerpoint/2013/main/command" cId="1602781451" sldId="736"/>
      <ac:spMk id="3" creationId="{BD7E7D4C-5F3D-1547-868A-C391EEB142E5}"/>
    </ac:deMkLst>
    <p188:txBody>
      <a:bodyPr/>
      <a:lstStyle/>
      <a:p>
        <a:r>
          <a:rPr lang="en-US"/>
          <a:t>Update with TA provider info if known</a:t>
        </a:r>
      </a:p>
    </p188:txBody>
  </p188:cm>
</p188:cmLst>
</file>

<file path=ppt/comments/modernComment_2E5_D910AB7E.xml><?xml version="1.0" encoding="utf-8"?>
<p188:cmLst xmlns:a="http://schemas.openxmlformats.org/drawingml/2006/main" xmlns:r="http://schemas.openxmlformats.org/officeDocument/2006/relationships" xmlns:p188="http://schemas.microsoft.com/office/powerpoint/2018/8/main">
  <p188:cm id="{FB680C09-3148-4692-8FDB-E6D41E5A8E34}" authorId="{04744CDE-4708-C896-B061-30FBECE87351}" created="2024-04-26T20:48:52.182">
    <pc:sldMkLst xmlns:pc="http://schemas.microsoft.com/office/powerpoint/2013/main/command">
      <pc:docMk/>
      <pc:sldMk cId="3641748350" sldId="741"/>
    </pc:sldMkLst>
    <p188:txBody>
      <a:bodyPr/>
      <a:lstStyle/>
      <a:p>
        <a:r>
          <a:rPr lang="en-US"/>
          <a:t>Update with new TA provider info if known</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914431-466F-47B2-8B93-DA5C7ABB272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AD850A7A-CCB8-46F2-9B17-6A1095C40857}">
      <dgm:prSet/>
      <dgm:spPr/>
      <dgm:t>
        <a:bodyPr/>
        <a:lstStyle/>
        <a:p>
          <a:pPr rtl="0"/>
          <a:r>
            <a:rPr lang="en-US" b="1" dirty="0">
              <a:latin typeface="Calibri Light" panose="020F0302020204030204"/>
            </a:rPr>
            <a:t>Who we are</a:t>
          </a:r>
        </a:p>
      </dgm:t>
    </dgm:pt>
    <dgm:pt modelId="{4C354041-5682-4083-8DEB-E9D3EF2BF9FF}" type="parTrans" cxnId="{46C52136-CDBD-461D-A04D-310F86C03DDA}">
      <dgm:prSet/>
      <dgm:spPr/>
      <dgm:t>
        <a:bodyPr/>
        <a:lstStyle/>
        <a:p>
          <a:endParaRPr lang="en-US"/>
        </a:p>
      </dgm:t>
    </dgm:pt>
    <dgm:pt modelId="{62A4BCDA-D829-480F-9865-86AB9E4442D9}" type="sibTrans" cxnId="{46C52136-CDBD-461D-A04D-310F86C03DDA}">
      <dgm:prSet/>
      <dgm:spPr/>
      <dgm:t>
        <a:bodyPr/>
        <a:lstStyle/>
        <a:p>
          <a:endParaRPr lang="en-US"/>
        </a:p>
      </dgm:t>
    </dgm:pt>
    <dgm:pt modelId="{1EFD3241-8D5F-41E1-928C-1EDCADC7CADE}">
      <dgm:prSet/>
      <dgm:spPr/>
      <dgm:t>
        <a:bodyPr/>
        <a:lstStyle/>
        <a:p>
          <a:r>
            <a:rPr lang="en-US" dirty="0"/>
            <a:t>       +</a:t>
          </a:r>
          <a:r>
            <a:rPr lang="en-US" baseline="0" dirty="0"/>
            <a:t> Purpose</a:t>
          </a:r>
          <a:endParaRPr lang="en-US" dirty="0"/>
        </a:p>
      </dgm:t>
    </dgm:pt>
    <dgm:pt modelId="{84E160C6-16F5-4A08-AC3E-CA55AF494AC0}" type="parTrans" cxnId="{CFD0C457-6816-4858-90E8-665E023E6E14}">
      <dgm:prSet/>
      <dgm:spPr/>
      <dgm:t>
        <a:bodyPr/>
        <a:lstStyle/>
        <a:p>
          <a:endParaRPr lang="en-US"/>
        </a:p>
      </dgm:t>
    </dgm:pt>
    <dgm:pt modelId="{E048320F-8EA1-4F9A-8341-38297B7551CF}" type="sibTrans" cxnId="{CFD0C457-6816-4858-90E8-665E023E6E14}">
      <dgm:prSet/>
      <dgm:spPr/>
      <dgm:t>
        <a:bodyPr/>
        <a:lstStyle/>
        <a:p>
          <a:endParaRPr lang="en-US"/>
        </a:p>
      </dgm:t>
    </dgm:pt>
    <dgm:pt modelId="{AD2DFF33-5651-4DA7-88F3-CC6C578A9BF6}">
      <dgm:prSet/>
      <dgm:spPr/>
      <dgm:t>
        <a:bodyPr/>
        <a:lstStyle/>
        <a:p>
          <a:r>
            <a:rPr lang="en-US" dirty="0"/>
            <a:t>       +</a:t>
          </a:r>
          <a:r>
            <a:rPr lang="en-US" baseline="0" dirty="0"/>
            <a:t> Eligibility</a:t>
          </a:r>
          <a:endParaRPr lang="en-US" dirty="0"/>
        </a:p>
      </dgm:t>
    </dgm:pt>
    <dgm:pt modelId="{BD4A481E-44B1-4EB8-84FA-D129F76FB9C4}" type="parTrans" cxnId="{45BA738A-F842-4146-977E-60F656E183E7}">
      <dgm:prSet/>
      <dgm:spPr/>
      <dgm:t>
        <a:bodyPr/>
        <a:lstStyle/>
        <a:p>
          <a:endParaRPr lang="en-US"/>
        </a:p>
      </dgm:t>
    </dgm:pt>
    <dgm:pt modelId="{3F5E496D-4E22-4FE1-8F3F-156AD696B52B}" type="sibTrans" cxnId="{45BA738A-F842-4146-977E-60F656E183E7}">
      <dgm:prSet/>
      <dgm:spPr/>
      <dgm:t>
        <a:bodyPr/>
        <a:lstStyle/>
        <a:p>
          <a:endParaRPr lang="en-US"/>
        </a:p>
      </dgm:t>
    </dgm:pt>
    <dgm:pt modelId="{CA1136EA-C8FE-43E9-A875-519C4ADA7EEC}">
      <dgm:prSet/>
      <dgm:spPr/>
      <dgm:t>
        <a:bodyPr/>
        <a:lstStyle/>
        <a:p>
          <a:pPr rtl="0"/>
          <a:r>
            <a:rPr lang="en-US" dirty="0">
              <a:latin typeface="Calibri Light" panose="020F0302020204030204"/>
            </a:rPr>
            <a:t>      </a:t>
          </a:r>
          <a:r>
            <a:rPr lang="en-US" dirty="0"/>
            <a:t> + </a:t>
          </a:r>
          <a:r>
            <a:rPr lang="en-US" b="1" dirty="0">
              <a:latin typeface="Calibri Light" panose="020F0302020204030204"/>
            </a:rPr>
            <a:t>Requirements</a:t>
          </a:r>
          <a:endParaRPr lang="en-US" b="1" dirty="0"/>
        </a:p>
      </dgm:t>
    </dgm:pt>
    <dgm:pt modelId="{2B9DDF59-54EF-43FC-BBB4-B576DF6D6186}" type="parTrans" cxnId="{2C17EC78-60B3-4BA1-9A28-21FEA6B23431}">
      <dgm:prSet/>
      <dgm:spPr/>
      <dgm:t>
        <a:bodyPr/>
        <a:lstStyle/>
        <a:p>
          <a:endParaRPr lang="en-US"/>
        </a:p>
      </dgm:t>
    </dgm:pt>
    <dgm:pt modelId="{43E7E9E9-8BD8-4115-A0DB-A4CEED182979}" type="sibTrans" cxnId="{2C17EC78-60B3-4BA1-9A28-21FEA6B23431}">
      <dgm:prSet/>
      <dgm:spPr/>
      <dgm:t>
        <a:bodyPr/>
        <a:lstStyle/>
        <a:p>
          <a:endParaRPr lang="en-US"/>
        </a:p>
      </dgm:t>
    </dgm:pt>
    <dgm:pt modelId="{73CA65A7-6DBE-4AA1-8BF4-B53397281232}">
      <dgm:prSet/>
      <dgm:spPr/>
      <dgm:t>
        <a:bodyPr/>
        <a:lstStyle/>
        <a:p>
          <a:r>
            <a:rPr lang="en-US" dirty="0"/>
            <a:t>       + Evaluation Criteria</a:t>
          </a:r>
        </a:p>
      </dgm:t>
    </dgm:pt>
    <dgm:pt modelId="{4C250353-42CD-4DB4-AF77-94D193D84A56}" type="parTrans" cxnId="{92B5BB8A-694E-4957-AFCC-67FE9BD245A2}">
      <dgm:prSet/>
      <dgm:spPr/>
      <dgm:t>
        <a:bodyPr/>
        <a:lstStyle/>
        <a:p>
          <a:endParaRPr lang="en-US"/>
        </a:p>
      </dgm:t>
    </dgm:pt>
    <dgm:pt modelId="{CFF52AAE-8100-4583-856B-CFFA39AF3FF3}" type="sibTrans" cxnId="{92B5BB8A-694E-4957-AFCC-67FE9BD245A2}">
      <dgm:prSet/>
      <dgm:spPr/>
      <dgm:t>
        <a:bodyPr/>
        <a:lstStyle/>
        <a:p>
          <a:endParaRPr lang="en-US"/>
        </a:p>
      </dgm:t>
    </dgm:pt>
    <dgm:pt modelId="{BB6DD373-0326-4B82-9A85-5F0C45CFA46A}">
      <dgm:prSet/>
      <dgm:spPr/>
      <dgm:t>
        <a:bodyPr/>
        <a:lstStyle/>
        <a:p>
          <a:r>
            <a:rPr lang="en-US" dirty="0"/>
            <a:t>       + Application Process	</a:t>
          </a:r>
        </a:p>
      </dgm:t>
    </dgm:pt>
    <dgm:pt modelId="{4670D415-9603-4B06-8D63-DEE66060450E}" type="parTrans" cxnId="{4909812F-1D6A-41D5-B064-33F61A18F677}">
      <dgm:prSet/>
      <dgm:spPr/>
      <dgm:t>
        <a:bodyPr/>
        <a:lstStyle/>
        <a:p>
          <a:endParaRPr lang="en-US"/>
        </a:p>
      </dgm:t>
    </dgm:pt>
    <dgm:pt modelId="{D536DF12-A451-4214-B841-39BE8C6B133C}" type="sibTrans" cxnId="{4909812F-1D6A-41D5-B064-33F61A18F677}">
      <dgm:prSet/>
      <dgm:spPr/>
      <dgm:t>
        <a:bodyPr/>
        <a:lstStyle/>
        <a:p>
          <a:endParaRPr lang="en-US"/>
        </a:p>
      </dgm:t>
    </dgm:pt>
    <dgm:pt modelId="{118C6D22-BBF1-4A68-AAA1-ABBCCEEE7213}">
      <dgm:prSet phldr="0"/>
      <dgm:spPr/>
      <dgm:t>
        <a:bodyPr/>
        <a:lstStyle/>
        <a:p>
          <a:pPr rtl="0"/>
          <a:r>
            <a:rPr lang="en-US" b="1" dirty="0">
              <a:latin typeface="Calibri Light" panose="020F0302020204030204"/>
            </a:rPr>
            <a:t>Food Recovery Grant</a:t>
          </a:r>
          <a:endParaRPr lang="en-US" b="1" dirty="0"/>
        </a:p>
      </dgm:t>
    </dgm:pt>
    <dgm:pt modelId="{673AAE4A-591A-4A6D-AF66-15FB682AD904}" type="parTrans" cxnId="{71B9466A-E003-4350-B425-751AEE0F2D4B}">
      <dgm:prSet/>
      <dgm:spPr/>
      <dgm:t>
        <a:bodyPr/>
        <a:lstStyle/>
        <a:p>
          <a:endParaRPr lang="en-US"/>
        </a:p>
      </dgm:t>
    </dgm:pt>
    <dgm:pt modelId="{3CAEACA3-6F1B-4D8E-B6DE-45D95BC3C080}" type="sibTrans" cxnId="{71B9466A-E003-4350-B425-751AEE0F2D4B}">
      <dgm:prSet/>
      <dgm:spPr/>
      <dgm:t>
        <a:bodyPr/>
        <a:lstStyle/>
        <a:p>
          <a:endParaRPr lang="en-US"/>
        </a:p>
      </dgm:t>
    </dgm:pt>
    <dgm:pt modelId="{3BB4618A-F34C-46BD-B5B5-BCD57B3E4CFA}">
      <dgm:prSet/>
      <dgm:spPr/>
      <dgm:t>
        <a:bodyPr/>
        <a:lstStyle/>
        <a:p>
          <a:r>
            <a:rPr lang="en-US" dirty="0"/>
            <a:t>Question &amp; Answer Period		</a:t>
          </a:r>
        </a:p>
      </dgm:t>
    </dgm:pt>
    <dgm:pt modelId="{4C3ADC7B-3607-4753-B80B-9A18F3414A31}" type="parTrans" cxnId="{B47A235A-65F1-4041-84EC-94D392D49BEE}">
      <dgm:prSet/>
      <dgm:spPr/>
      <dgm:t>
        <a:bodyPr/>
        <a:lstStyle/>
        <a:p>
          <a:endParaRPr lang="en-US"/>
        </a:p>
      </dgm:t>
    </dgm:pt>
    <dgm:pt modelId="{B071A50D-5050-406B-A0B4-CFA8CD9388FC}" type="sibTrans" cxnId="{B47A235A-65F1-4041-84EC-94D392D49BEE}">
      <dgm:prSet/>
      <dgm:spPr/>
      <dgm:t>
        <a:bodyPr/>
        <a:lstStyle/>
        <a:p>
          <a:endParaRPr lang="en-US"/>
        </a:p>
      </dgm:t>
    </dgm:pt>
    <dgm:pt modelId="{6A1282A8-9977-4014-9132-869B35F2564B}" type="pres">
      <dgm:prSet presAssocID="{D2914431-466F-47B2-8B93-DA5C7ABB2725}" presName="vert0" presStyleCnt="0">
        <dgm:presLayoutVars>
          <dgm:dir/>
          <dgm:animOne val="branch"/>
          <dgm:animLvl val="lvl"/>
        </dgm:presLayoutVars>
      </dgm:prSet>
      <dgm:spPr/>
    </dgm:pt>
    <dgm:pt modelId="{6025763B-042C-4D80-8016-52023990C44E}" type="pres">
      <dgm:prSet presAssocID="{AD850A7A-CCB8-46F2-9B17-6A1095C40857}" presName="thickLine" presStyleLbl="alignNode1" presStyleIdx="0" presStyleCnt="8"/>
      <dgm:spPr/>
    </dgm:pt>
    <dgm:pt modelId="{19147D7D-DBBE-4491-A639-526E1C524B4F}" type="pres">
      <dgm:prSet presAssocID="{AD850A7A-CCB8-46F2-9B17-6A1095C40857}" presName="horz1" presStyleCnt="0"/>
      <dgm:spPr/>
    </dgm:pt>
    <dgm:pt modelId="{1201CF0F-251A-4333-8423-634BB03F126A}" type="pres">
      <dgm:prSet presAssocID="{AD850A7A-CCB8-46F2-9B17-6A1095C40857}" presName="tx1" presStyleLbl="revTx" presStyleIdx="0" presStyleCnt="8"/>
      <dgm:spPr/>
    </dgm:pt>
    <dgm:pt modelId="{17867330-CA91-44DC-A58F-298E4FA360B3}" type="pres">
      <dgm:prSet presAssocID="{AD850A7A-CCB8-46F2-9B17-6A1095C40857}" presName="vert1" presStyleCnt="0"/>
      <dgm:spPr/>
    </dgm:pt>
    <dgm:pt modelId="{7153AEAD-61C9-4806-91FB-C84534E68BAA}" type="pres">
      <dgm:prSet presAssocID="{118C6D22-BBF1-4A68-AAA1-ABBCCEEE7213}" presName="thickLine" presStyleLbl="alignNode1" presStyleIdx="1" presStyleCnt="8"/>
      <dgm:spPr/>
    </dgm:pt>
    <dgm:pt modelId="{AEB010E4-3EFC-4BAE-9C5B-968C09F6B2F7}" type="pres">
      <dgm:prSet presAssocID="{118C6D22-BBF1-4A68-AAA1-ABBCCEEE7213}" presName="horz1" presStyleCnt="0"/>
      <dgm:spPr/>
    </dgm:pt>
    <dgm:pt modelId="{D0E84F9A-1695-45A9-B1C4-17643F09C363}" type="pres">
      <dgm:prSet presAssocID="{118C6D22-BBF1-4A68-AAA1-ABBCCEEE7213}" presName="tx1" presStyleLbl="revTx" presStyleIdx="1" presStyleCnt="8"/>
      <dgm:spPr/>
    </dgm:pt>
    <dgm:pt modelId="{92E114AD-7234-48FB-B93C-8F2214B4327E}" type="pres">
      <dgm:prSet presAssocID="{118C6D22-BBF1-4A68-AAA1-ABBCCEEE7213}" presName="vert1" presStyleCnt="0"/>
      <dgm:spPr/>
    </dgm:pt>
    <dgm:pt modelId="{1FCC6814-AE93-4D9E-9387-65824C726BEE}" type="pres">
      <dgm:prSet presAssocID="{1EFD3241-8D5F-41E1-928C-1EDCADC7CADE}" presName="thickLine" presStyleLbl="alignNode1" presStyleIdx="2" presStyleCnt="8"/>
      <dgm:spPr/>
    </dgm:pt>
    <dgm:pt modelId="{1684C10D-00AA-4E7F-8754-563D19577E5A}" type="pres">
      <dgm:prSet presAssocID="{1EFD3241-8D5F-41E1-928C-1EDCADC7CADE}" presName="horz1" presStyleCnt="0"/>
      <dgm:spPr/>
    </dgm:pt>
    <dgm:pt modelId="{656982AC-9D20-415F-A1DD-92B9498A8911}" type="pres">
      <dgm:prSet presAssocID="{1EFD3241-8D5F-41E1-928C-1EDCADC7CADE}" presName="tx1" presStyleLbl="revTx" presStyleIdx="2" presStyleCnt="8"/>
      <dgm:spPr/>
    </dgm:pt>
    <dgm:pt modelId="{E828AA60-269C-4E17-A0A0-C32639FF96D7}" type="pres">
      <dgm:prSet presAssocID="{1EFD3241-8D5F-41E1-928C-1EDCADC7CADE}" presName="vert1" presStyleCnt="0"/>
      <dgm:spPr/>
    </dgm:pt>
    <dgm:pt modelId="{DE9F6A8D-65D4-4FF8-977A-C3A4E5535294}" type="pres">
      <dgm:prSet presAssocID="{AD2DFF33-5651-4DA7-88F3-CC6C578A9BF6}" presName="thickLine" presStyleLbl="alignNode1" presStyleIdx="3" presStyleCnt="8"/>
      <dgm:spPr/>
    </dgm:pt>
    <dgm:pt modelId="{54AFFFB8-D896-4DC3-A4D4-5AAC42B5980E}" type="pres">
      <dgm:prSet presAssocID="{AD2DFF33-5651-4DA7-88F3-CC6C578A9BF6}" presName="horz1" presStyleCnt="0"/>
      <dgm:spPr/>
    </dgm:pt>
    <dgm:pt modelId="{45A78DE1-CDF1-4BA7-8B44-6D017766BEFD}" type="pres">
      <dgm:prSet presAssocID="{AD2DFF33-5651-4DA7-88F3-CC6C578A9BF6}" presName="tx1" presStyleLbl="revTx" presStyleIdx="3" presStyleCnt="8"/>
      <dgm:spPr/>
    </dgm:pt>
    <dgm:pt modelId="{29354891-36BD-4D9C-B0F3-1FEAD80BA0BB}" type="pres">
      <dgm:prSet presAssocID="{AD2DFF33-5651-4DA7-88F3-CC6C578A9BF6}" presName="vert1" presStyleCnt="0"/>
      <dgm:spPr/>
    </dgm:pt>
    <dgm:pt modelId="{3346C667-9165-4337-88DC-577499DCB4BE}" type="pres">
      <dgm:prSet presAssocID="{CA1136EA-C8FE-43E9-A875-519C4ADA7EEC}" presName="thickLine" presStyleLbl="alignNode1" presStyleIdx="4" presStyleCnt="8"/>
      <dgm:spPr/>
    </dgm:pt>
    <dgm:pt modelId="{221D00AA-812E-45B3-B641-C75ACE2A0B61}" type="pres">
      <dgm:prSet presAssocID="{CA1136EA-C8FE-43E9-A875-519C4ADA7EEC}" presName="horz1" presStyleCnt="0"/>
      <dgm:spPr/>
    </dgm:pt>
    <dgm:pt modelId="{1559DD69-DCFE-4252-9894-A6AF3237B7DB}" type="pres">
      <dgm:prSet presAssocID="{CA1136EA-C8FE-43E9-A875-519C4ADA7EEC}" presName="tx1" presStyleLbl="revTx" presStyleIdx="4" presStyleCnt="8"/>
      <dgm:spPr/>
    </dgm:pt>
    <dgm:pt modelId="{3E0E8724-5099-4A1A-A317-6BAA84A09DA1}" type="pres">
      <dgm:prSet presAssocID="{CA1136EA-C8FE-43E9-A875-519C4ADA7EEC}" presName="vert1" presStyleCnt="0"/>
      <dgm:spPr/>
    </dgm:pt>
    <dgm:pt modelId="{FC9D4D3E-CFF7-4D06-BC1C-1A4C72F38034}" type="pres">
      <dgm:prSet presAssocID="{73CA65A7-6DBE-4AA1-8BF4-B53397281232}" presName="thickLine" presStyleLbl="alignNode1" presStyleIdx="5" presStyleCnt="8"/>
      <dgm:spPr/>
    </dgm:pt>
    <dgm:pt modelId="{0B1EA17A-19E6-4668-B81A-0971F1C19700}" type="pres">
      <dgm:prSet presAssocID="{73CA65A7-6DBE-4AA1-8BF4-B53397281232}" presName="horz1" presStyleCnt="0"/>
      <dgm:spPr/>
    </dgm:pt>
    <dgm:pt modelId="{40EF8FF8-497B-486F-92D0-8C1390FBCE6C}" type="pres">
      <dgm:prSet presAssocID="{73CA65A7-6DBE-4AA1-8BF4-B53397281232}" presName="tx1" presStyleLbl="revTx" presStyleIdx="5" presStyleCnt="8"/>
      <dgm:spPr/>
    </dgm:pt>
    <dgm:pt modelId="{A86D702B-0CA6-4713-8EAB-4DEB381AEB74}" type="pres">
      <dgm:prSet presAssocID="{73CA65A7-6DBE-4AA1-8BF4-B53397281232}" presName="vert1" presStyleCnt="0"/>
      <dgm:spPr/>
    </dgm:pt>
    <dgm:pt modelId="{2DD5A93B-62FA-4742-9EA5-C7C35111A1A7}" type="pres">
      <dgm:prSet presAssocID="{BB6DD373-0326-4B82-9A85-5F0C45CFA46A}" presName="thickLine" presStyleLbl="alignNode1" presStyleIdx="6" presStyleCnt="8"/>
      <dgm:spPr/>
    </dgm:pt>
    <dgm:pt modelId="{BBFED66F-5970-4A52-AC6D-1EBC898BB0E4}" type="pres">
      <dgm:prSet presAssocID="{BB6DD373-0326-4B82-9A85-5F0C45CFA46A}" presName="horz1" presStyleCnt="0"/>
      <dgm:spPr/>
    </dgm:pt>
    <dgm:pt modelId="{D82823E4-1024-433E-BF3A-1E533D5AE937}" type="pres">
      <dgm:prSet presAssocID="{BB6DD373-0326-4B82-9A85-5F0C45CFA46A}" presName="tx1" presStyleLbl="revTx" presStyleIdx="6" presStyleCnt="8"/>
      <dgm:spPr/>
    </dgm:pt>
    <dgm:pt modelId="{1B41B314-ECEF-4E61-A4DD-834DD3F1DD19}" type="pres">
      <dgm:prSet presAssocID="{BB6DD373-0326-4B82-9A85-5F0C45CFA46A}" presName="vert1" presStyleCnt="0"/>
      <dgm:spPr/>
    </dgm:pt>
    <dgm:pt modelId="{7C0DEB86-1119-48A6-972F-DAEF305A9CD4}" type="pres">
      <dgm:prSet presAssocID="{3BB4618A-F34C-46BD-B5B5-BCD57B3E4CFA}" presName="thickLine" presStyleLbl="alignNode1" presStyleIdx="7" presStyleCnt="8"/>
      <dgm:spPr/>
    </dgm:pt>
    <dgm:pt modelId="{D4B6938B-F15E-4CEC-B44B-66582C168C8C}" type="pres">
      <dgm:prSet presAssocID="{3BB4618A-F34C-46BD-B5B5-BCD57B3E4CFA}" presName="horz1" presStyleCnt="0"/>
      <dgm:spPr/>
    </dgm:pt>
    <dgm:pt modelId="{3AB1A20E-E7E6-4A18-9B98-DEA74206C6F4}" type="pres">
      <dgm:prSet presAssocID="{3BB4618A-F34C-46BD-B5B5-BCD57B3E4CFA}" presName="tx1" presStyleLbl="revTx" presStyleIdx="7" presStyleCnt="8"/>
      <dgm:spPr/>
    </dgm:pt>
    <dgm:pt modelId="{F18EEBE8-F63C-4D4C-8EB2-502A29AA0794}" type="pres">
      <dgm:prSet presAssocID="{3BB4618A-F34C-46BD-B5B5-BCD57B3E4CFA}" presName="vert1" presStyleCnt="0"/>
      <dgm:spPr/>
    </dgm:pt>
  </dgm:ptLst>
  <dgm:cxnLst>
    <dgm:cxn modelId="{EF2E2428-08D8-463D-BC3E-9F0D23F31588}" type="presOf" srcId="{73CA65A7-6DBE-4AA1-8BF4-B53397281232}" destId="{40EF8FF8-497B-486F-92D0-8C1390FBCE6C}" srcOrd="0" destOrd="0" presId="urn:microsoft.com/office/officeart/2008/layout/LinedList"/>
    <dgm:cxn modelId="{4909812F-1D6A-41D5-B064-33F61A18F677}" srcId="{D2914431-466F-47B2-8B93-DA5C7ABB2725}" destId="{BB6DD373-0326-4B82-9A85-5F0C45CFA46A}" srcOrd="6" destOrd="0" parTransId="{4670D415-9603-4B06-8D63-DEE66060450E}" sibTransId="{D536DF12-A451-4214-B841-39BE8C6B133C}"/>
    <dgm:cxn modelId="{51625435-A6CA-4292-BD9C-B70B542FF802}" type="presOf" srcId="{BB6DD373-0326-4B82-9A85-5F0C45CFA46A}" destId="{D82823E4-1024-433E-BF3A-1E533D5AE937}" srcOrd="0" destOrd="0" presId="urn:microsoft.com/office/officeart/2008/layout/LinedList"/>
    <dgm:cxn modelId="{46C52136-CDBD-461D-A04D-310F86C03DDA}" srcId="{D2914431-466F-47B2-8B93-DA5C7ABB2725}" destId="{AD850A7A-CCB8-46F2-9B17-6A1095C40857}" srcOrd="0" destOrd="0" parTransId="{4C354041-5682-4083-8DEB-E9D3EF2BF9FF}" sibTransId="{62A4BCDA-D829-480F-9865-86AB9E4442D9}"/>
    <dgm:cxn modelId="{C7E36A63-65EF-4028-BF29-392C60195C98}" type="presOf" srcId="{118C6D22-BBF1-4A68-AAA1-ABBCCEEE7213}" destId="{D0E84F9A-1695-45A9-B1C4-17643F09C363}" srcOrd="0" destOrd="0" presId="urn:microsoft.com/office/officeart/2008/layout/LinedList"/>
    <dgm:cxn modelId="{71B9466A-E003-4350-B425-751AEE0F2D4B}" srcId="{D2914431-466F-47B2-8B93-DA5C7ABB2725}" destId="{118C6D22-BBF1-4A68-AAA1-ABBCCEEE7213}" srcOrd="1" destOrd="0" parTransId="{673AAE4A-591A-4A6D-AF66-15FB682AD904}" sibTransId="{3CAEACA3-6F1B-4D8E-B6DE-45D95BC3C080}"/>
    <dgm:cxn modelId="{CFD0C457-6816-4858-90E8-665E023E6E14}" srcId="{D2914431-466F-47B2-8B93-DA5C7ABB2725}" destId="{1EFD3241-8D5F-41E1-928C-1EDCADC7CADE}" srcOrd="2" destOrd="0" parTransId="{84E160C6-16F5-4A08-AC3E-CA55AF494AC0}" sibTransId="{E048320F-8EA1-4F9A-8341-38297B7551CF}"/>
    <dgm:cxn modelId="{2C17EC78-60B3-4BA1-9A28-21FEA6B23431}" srcId="{D2914431-466F-47B2-8B93-DA5C7ABB2725}" destId="{CA1136EA-C8FE-43E9-A875-519C4ADA7EEC}" srcOrd="4" destOrd="0" parTransId="{2B9DDF59-54EF-43FC-BBB4-B576DF6D6186}" sibTransId="{43E7E9E9-8BD8-4115-A0DB-A4CEED182979}"/>
    <dgm:cxn modelId="{B47A235A-65F1-4041-84EC-94D392D49BEE}" srcId="{D2914431-466F-47B2-8B93-DA5C7ABB2725}" destId="{3BB4618A-F34C-46BD-B5B5-BCD57B3E4CFA}" srcOrd="7" destOrd="0" parTransId="{4C3ADC7B-3607-4753-B80B-9A18F3414A31}" sibTransId="{B071A50D-5050-406B-A0B4-CFA8CD9388FC}"/>
    <dgm:cxn modelId="{45BA738A-F842-4146-977E-60F656E183E7}" srcId="{D2914431-466F-47B2-8B93-DA5C7ABB2725}" destId="{AD2DFF33-5651-4DA7-88F3-CC6C578A9BF6}" srcOrd="3" destOrd="0" parTransId="{BD4A481E-44B1-4EB8-84FA-D129F76FB9C4}" sibTransId="{3F5E496D-4E22-4FE1-8F3F-156AD696B52B}"/>
    <dgm:cxn modelId="{92B5BB8A-694E-4957-AFCC-67FE9BD245A2}" srcId="{D2914431-466F-47B2-8B93-DA5C7ABB2725}" destId="{73CA65A7-6DBE-4AA1-8BF4-B53397281232}" srcOrd="5" destOrd="0" parTransId="{4C250353-42CD-4DB4-AF77-94D193D84A56}" sibTransId="{CFF52AAE-8100-4583-856B-CFFA39AF3FF3}"/>
    <dgm:cxn modelId="{44CBFE92-DC1C-4A4A-AC3D-EE9988E51803}" type="presOf" srcId="{3BB4618A-F34C-46BD-B5B5-BCD57B3E4CFA}" destId="{3AB1A20E-E7E6-4A18-9B98-DEA74206C6F4}" srcOrd="0" destOrd="0" presId="urn:microsoft.com/office/officeart/2008/layout/LinedList"/>
    <dgm:cxn modelId="{D5362BBC-0456-4061-8159-6CB4AA87D83C}" type="presOf" srcId="{AD2DFF33-5651-4DA7-88F3-CC6C578A9BF6}" destId="{45A78DE1-CDF1-4BA7-8B44-6D017766BEFD}" srcOrd="0" destOrd="0" presId="urn:microsoft.com/office/officeart/2008/layout/LinedList"/>
    <dgm:cxn modelId="{63BC35C9-C37C-40C0-9367-87BEB99D8FF3}" type="presOf" srcId="{AD850A7A-CCB8-46F2-9B17-6A1095C40857}" destId="{1201CF0F-251A-4333-8423-634BB03F126A}" srcOrd="0" destOrd="0" presId="urn:microsoft.com/office/officeart/2008/layout/LinedList"/>
    <dgm:cxn modelId="{17BEBCD7-9307-480F-8E66-75CB7E93B2F7}" type="presOf" srcId="{D2914431-466F-47B2-8B93-DA5C7ABB2725}" destId="{6A1282A8-9977-4014-9132-869B35F2564B}" srcOrd="0" destOrd="0" presId="urn:microsoft.com/office/officeart/2008/layout/LinedList"/>
    <dgm:cxn modelId="{DD5BE6FB-296B-4CF7-91B8-DA995F2421B1}" type="presOf" srcId="{1EFD3241-8D5F-41E1-928C-1EDCADC7CADE}" destId="{656982AC-9D20-415F-A1DD-92B9498A8911}" srcOrd="0" destOrd="0" presId="urn:microsoft.com/office/officeart/2008/layout/LinedList"/>
    <dgm:cxn modelId="{6D8C67FC-016B-4EDB-9E33-CD7C893073FE}" type="presOf" srcId="{CA1136EA-C8FE-43E9-A875-519C4ADA7EEC}" destId="{1559DD69-DCFE-4252-9894-A6AF3237B7DB}" srcOrd="0" destOrd="0" presId="urn:microsoft.com/office/officeart/2008/layout/LinedList"/>
    <dgm:cxn modelId="{E09283D4-3691-4721-9106-3BCEC976B7AC}" type="presParOf" srcId="{6A1282A8-9977-4014-9132-869B35F2564B}" destId="{6025763B-042C-4D80-8016-52023990C44E}" srcOrd="0" destOrd="0" presId="urn:microsoft.com/office/officeart/2008/layout/LinedList"/>
    <dgm:cxn modelId="{2E3A6D9C-BA7C-4789-B3C6-CA852E75875E}" type="presParOf" srcId="{6A1282A8-9977-4014-9132-869B35F2564B}" destId="{19147D7D-DBBE-4491-A639-526E1C524B4F}" srcOrd="1" destOrd="0" presId="urn:microsoft.com/office/officeart/2008/layout/LinedList"/>
    <dgm:cxn modelId="{F64193E3-7C4B-45F3-A406-31D9F157C458}" type="presParOf" srcId="{19147D7D-DBBE-4491-A639-526E1C524B4F}" destId="{1201CF0F-251A-4333-8423-634BB03F126A}" srcOrd="0" destOrd="0" presId="urn:microsoft.com/office/officeart/2008/layout/LinedList"/>
    <dgm:cxn modelId="{DFD363F1-8073-495F-BB69-2776446B6CCB}" type="presParOf" srcId="{19147D7D-DBBE-4491-A639-526E1C524B4F}" destId="{17867330-CA91-44DC-A58F-298E4FA360B3}" srcOrd="1" destOrd="0" presId="urn:microsoft.com/office/officeart/2008/layout/LinedList"/>
    <dgm:cxn modelId="{A4D09328-F880-41D4-AD31-4990340D5765}" type="presParOf" srcId="{6A1282A8-9977-4014-9132-869B35F2564B}" destId="{7153AEAD-61C9-4806-91FB-C84534E68BAA}" srcOrd="2" destOrd="0" presId="urn:microsoft.com/office/officeart/2008/layout/LinedList"/>
    <dgm:cxn modelId="{617CE327-4D50-46D9-B009-0A228CDAE7AF}" type="presParOf" srcId="{6A1282A8-9977-4014-9132-869B35F2564B}" destId="{AEB010E4-3EFC-4BAE-9C5B-968C09F6B2F7}" srcOrd="3" destOrd="0" presId="urn:microsoft.com/office/officeart/2008/layout/LinedList"/>
    <dgm:cxn modelId="{B2EE9700-B926-4555-8F2E-03F5CE23114B}" type="presParOf" srcId="{AEB010E4-3EFC-4BAE-9C5B-968C09F6B2F7}" destId="{D0E84F9A-1695-45A9-B1C4-17643F09C363}" srcOrd="0" destOrd="0" presId="urn:microsoft.com/office/officeart/2008/layout/LinedList"/>
    <dgm:cxn modelId="{29B464CD-4BCA-45B7-803D-DA0E0B440E7E}" type="presParOf" srcId="{AEB010E4-3EFC-4BAE-9C5B-968C09F6B2F7}" destId="{92E114AD-7234-48FB-B93C-8F2214B4327E}" srcOrd="1" destOrd="0" presId="urn:microsoft.com/office/officeart/2008/layout/LinedList"/>
    <dgm:cxn modelId="{60E504C7-16B3-4746-ADCB-7C1C65471749}" type="presParOf" srcId="{6A1282A8-9977-4014-9132-869B35F2564B}" destId="{1FCC6814-AE93-4D9E-9387-65824C726BEE}" srcOrd="4" destOrd="0" presId="urn:microsoft.com/office/officeart/2008/layout/LinedList"/>
    <dgm:cxn modelId="{2ACBB2A7-3492-4FFC-8692-E1BA574C31C7}" type="presParOf" srcId="{6A1282A8-9977-4014-9132-869B35F2564B}" destId="{1684C10D-00AA-4E7F-8754-563D19577E5A}" srcOrd="5" destOrd="0" presId="urn:microsoft.com/office/officeart/2008/layout/LinedList"/>
    <dgm:cxn modelId="{788EACEF-0875-4A2D-979A-B9A9C380923A}" type="presParOf" srcId="{1684C10D-00AA-4E7F-8754-563D19577E5A}" destId="{656982AC-9D20-415F-A1DD-92B9498A8911}" srcOrd="0" destOrd="0" presId="urn:microsoft.com/office/officeart/2008/layout/LinedList"/>
    <dgm:cxn modelId="{787C1F8E-A3FC-4648-A883-B3A15649EE5C}" type="presParOf" srcId="{1684C10D-00AA-4E7F-8754-563D19577E5A}" destId="{E828AA60-269C-4E17-A0A0-C32639FF96D7}" srcOrd="1" destOrd="0" presId="urn:microsoft.com/office/officeart/2008/layout/LinedList"/>
    <dgm:cxn modelId="{446C35AA-BA87-4804-BDD2-98AAE59FA10E}" type="presParOf" srcId="{6A1282A8-9977-4014-9132-869B35F2564B}" destId="{DE9F6A8D-65D4-4FF8-977A-C3A4E5535294}" srcOrd="6" destOrd="0" presId="urn:microsoft.com/office/officeart/2008/layout/LinedList"/>
    <dgm:cxn modelId="{808F2655-D138-4857-9AEE-4B22655F1025}" type="presParOf" srcId="{6A1282A8-9977-4014-9132-869B35F2564B}" destId="{54AFFFB8-D896-4DC3-A4D4-5AAC42B5980E}" srcOrd="7" destOrd="0" presId="urn:microsoft.com/office/officeart/2008/layout/LinedList"/>
    <dgm:cxn modelId="{5BB6C25C-2F9D-4EBD-9F78-5D618335179D}" type="presParOf" srcId="{54AFFFB8-D896-4DC3-A4D4-5AAC42B5980E}" destId="{45A78DE1-CDF1-4BA7-8B44-6D017766BEFD}" srcOrd="0" destOrd="0" presId="urn:microsoft.com/office/officeart/2008/layout/LinedList"/>
    <dgm:cxn modelId="{9EEE6A96-DD7C-492D-A02A-A356A33F5BC2}" type="presParOf" srcId="{54AFFFB8-D896-4DC3-A4D4-5AAC42B5980E}" destId="{29354891-36BD-4D9C-B0F3-1FEAD80BA0BB}" srcOrd="1" destOrd="0" presId="urn:microsoft.com/office/officeart/2008/layout/LinedList"/>
    <dgm:cxn modelId="{6A9211F5-FE50-4F59-9271-95A9E0B5164A}" type="presParOf" srcId="{6A1282A8-9977-4014-9132-869B35F2564B}" destId="{3346C667-9165-4337-88DC-577499DCB4BE}" srcOrd="8" destOrd="0" presId="urn:microsoft.com/office/officeart/2008/layout/LinedList"/>
    <dgm:cxn modelId="{B82DBF81-BFA1-4B6D-ACB1-258C829155E2}" type="presParOf" srcId="{6A1282A8-9977-4014-9132-869B35F2564B}" destId="{221D00AA-812E-45B3-B641-C75ACE2A0B61}" srcOrd="9" destOrd="0" presId="urn:microsoft.com/office/officeart/2008/layout/LinedList"/>
    <dgm:cxn modelId="{FFC18BE0-E804-45FF-A650-F481EFBF473C}" type="presParOf" srcId="{221D00AA-812E-45B3-B641-C75ACE2A0B61}" destId="{1559DD69-DCFE-4252-9894-A6AF3237B7DB}" srcOrd="0" destOrd="0" presId="urn:microsoft.com/office/officeart/2008/layout/LinedList"/>
    <dgm:cxn modelId="{D479A2DD-7013-4EF3-930C-A3D036CEABF0}" type="presParOf" srcId="{221D00AA-812E-45B3-B641-C75ACE2A0B61}" destId="{3E0E8724-5099-4A1A-A317-6BAA84A09DA1}" srcOrd="1" destOrd="0" presId="urn:microsoft.com/office/officeart/2008/layout/LinedList"/>
    <dgm:cxn modelId="{99E0FE81-5459-4467-8C24-44262376574D}" type="presParOf" srcId="{6A1282A8-9977-4014-9132-869B35F2564B}" destId="{FC9D4D3E-CFF7-4D06-BC1C-1A4C72F38034}" srcOrd="10" destOrd="0" presId="urn:microsoft.com/office/officeart/2008/layout/LinedList"/>
    <dgm:cxn modelId="{47FD96FB-804F-41D4-BFF6-18F0F38C5431}" type="presParOf" srcId="{6A1282A8-9977-4014-9132-869B35F2564B}" destId="{0B1EA17A-19E6-4668-B81A-0971F1C19700}" srcOrd="11" destOrd="0" presId="urn:microsoft.com/office/officeart/2008/layout/LinedList"/>
    <dgm:cxn modelId="{19997EAA-21DE-4972-85D9-B6AB8B2FEBFC}" type="presParOf" srcId="{0B1EA17A-19E6-4668-B81A-0971F1C19700}" destId="{40EF8FF8-497B-486F-92D0-8C1390FBCE6C}" srcOrd="0" destOrd="0" presId="urn:microsoft.com/office/officeart/2008/layout/LinedList"/>
    <dgm:cxn modelId="{7DAC33CF-9331-49E3-B647-CE87370590F4}" type="presParOf" srcId="{0B1EA17A-19E6-4668-B81A-0971F1C19700}" destId="{A86D702B-0CA6-4713-8EAB-4DEB381AEB74}" srcOrd="1" destOrd="0" presId="urn:microsoft.com/office/officeart/2008/layout/LinedList"/>
    <dgm:cxn modelId="{ACE49389-1FB9-427E-8406-A23E556ED543}" type="presParOf" srcId="{6A1282A8-9977-4014-9132-869B35F2564B}" destId="{2DD5A93B-62FA-4742-9EA5-C7C35111A1A7}" srcOrd="12" destOrd="0" presId="urn:microsoft.com/office/officeart/2008/layout/LinedList"/>
    <dgm:cxn modelId="{D82CEE52-2D86-4756-87B5-773A8B8F578E}" type="presParOf" srcId="{6A1282A8-9977-4014-9132-869B35F2564B}" destId="{BBFED66F-5970-4A52-AC6D-1EBC898BB0E4}" srcOrd="13" destOrd="0" presId="urn:microsoft.com/office/officeart/2008/layout/LinedList"/>
    <dgm:cxn modelId="{04D966B4-53CE-43AF-B6D3-9552FAB3EE85}" type="presParOf" srcId="{BBFED66F-5970-4A52-AC6D-1EBC898BB0E4}" destId="{D82823E4-1024-433E-BF3A-1E533D5AE937}" srcOrd="0" destOrd="0" presId="urn:microsoft.com/office/officeart/2008/layout/LinedList"/>
    <dgm:cxn modelId="{ABA51CF1-E61B-4557-9D22-3EEFA9844B41}" type="presParOf" srcId="{BBFED66F-5970-4A52-AC6D-1EBC898BB0E4}" destId="{1B41B314-ECEF-4E61-A4DD-834DD3F1DD19}" srcOrd="1" destOrd="0" presId="urn:microsoft.com/office/officeart/2008/layout/LinedList"/>
    <dgm:cxn modelId="{D0F70D14-A0C6-4BC2-BEEC-541EDBADE68D}" type="presParOf" srcId="{6A1282A8-9977-4014-9132-869B35F2564B}" destId="{7C0DEB86-1119-48A6-972F-DAEF305A9CD4}" srcOrd="14" destOrd="0" presId="urn:microsoft.com/office/officeart/2008/layout/LinedList"/>
    <dgm:cxn modelId="{62329CD6-065B-4712-AC4D-9E13F274A048}" type="presParOf" srcId="{6A1282A8-9977-4014-9132-869B35F2564B}" destId="{D4B6938B-F15E-4CEC-B44B-66582C168C8C}" srcOrd="15" destOrd="0" presId="urn:microsoft.com/office/officeart/2008/layout/LinedList"/>
    <dgm:cxn modelId="{B08CDE5B-6B7D-438C-AED7-AC7E3E48F18E}" type="presParOf" srcId="{D4B6938B-F15E-4CEC-B44B-66582C168C8C}" destId="{3AB1A20E-E7E6-4A18-9B98-DEA74206C6F4}" srcOrd="0" destOrd="0" presId="urn:microsoft.com/office/officeart/2008/layout/LinedList"/>
    <dgm:cxn modelId="{E36F5D55-9251-4B62-B6CD-E0C3A794FB84}" type="presParOf" srcId="{D4B6938B-F15E-4CEC-B44B-66582C168C8C}" destId="{F18EEBE8-F63C-4D4C-8EB2-502A29AA079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CD3CA4-20B0-433B-994D-D3FE2C73BB39}"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02D1DA69-5A3E-4DAE-AD45-95809DFE3C03}">
      <dgm:prSet/>
      <dgm:spPr/>
      <dgm:t>
        <a:bodyPr/>
        <a:lstStyle/>
        <a:p>
          <a:pPr rtl="0">
            <a:lnSpc>
              <a:spcPct val="100000"/>
            </a:lnSpc>
          </a:pPr>
          <a:r>
            <a:rPr lang="en-US" b="1" dirty="0">
              <a:latin typeface="Calibri Light" panose="020F0302020204030204"/>
            </a:rPr>
            <a:t>Feb. 14 </a:t>
          </a:r>
          <a:r>
            <a:rPr lang="en-US" b="1" dirty="0"/>
            <a:t>– </a:t>
          </a:r>
          <a:r>
            <a:rPr lang="en-US" dirty="0"/>
            <a:t>Applications Due</a:t>
          </a:r>
        </a:p>
      </dgm:t>
    </dgm:pt>
    <dgm:pt modelId="{3100476E-4945-49B9-82AE-65392A77EE73}" type="parTrans" cxnId="{E93BDFFE-1211-4D82-9580-DA05E18B21D5}">
      <dgm:prSet/>
      <dgm:spPr/>
      <dgm:t>
        <a:bodyPr/>
        <a:lstStyle/>
        <a:p>
          <a:endParaRPr lang="en-US"/>
        </a:p>
      </dgm:t>
    </dgm:pt>
    <dgm:pt modelId="{CB12E704-D520-4125-9145-14BE994365B6}" type="sibTrans" cxnId="{E93BDFFE-1211-4D82-9580-DA05E18B21D5}">
      <dgm:prSet/>
      <dgm:spPr/>
      <dgm:t>
        <a:bodyPr/>
        <a:lstStyle/>
        <a:p>
          <a:endParaRPr lang="en-US"/>
        </a:p>
      </dgm:t>
    </dgm:pt>
    <dgm:pt modelId="{3E93C84B-7B6B-40CF-BF52-B36BD37EEDF6}">
      <dgm:prSet/>
      <dgm:spPr/>
      <dgm:t>
        <a:bodyPr/>
        <a:lstStyle/>
        <a:p>
          <a:pPr rtl="0">
            <a:lnSpc>
              <a:spcPct val="100000"/>
            </a:lnSpc>
          </a:pPr>
          <a:r>
            <a:rPr lang="en-US" b="1" dirty="0">
              <a:latin typeface="Calibri Light" panose="020F0302020204030204"/>
            </a:rPr>
            <a:t>Mid-March </a:t>
          </a:r>
          <a:r>
            <a:rPr lang="en-US" b="1" dirty="0"/>
            <a:t>– </a:t>
          </a:r>
          <a:r>
            <a:rPr lang="en-US" dirty="0"/>
            <a:t>Award </a:t>
          </a:r>
          <a:r>
            <a:rPr lang="en-US" dirty="0">
              <a:latin typeface="Calibri Light" panose="020F0302020204030204"/>
            </a:rPr>
            <a:t>announcements</a:t>
          </a:r>
          <a:endParaRPr lang="en-US" dirty="0"/>
        </a:p>
      </dgm:t>
    </dgm:pt>
    <dgm:pt modelId="{C760C220-BD52-4B7D-8DB1-5FB47BE28EB1}" type="parTrans" cxnId="{8248E5DE-5D89-4AB5-B9A6-4C920977E295}">
      <dgm:prSet/>
      <dgm:spPr/>
      <dgm:t>
        <a:bodyPr/>
        <a:lstStyle/>
        <a:p>
          <a:endParaRPr lang="en-US"/>
        </a:p>
      </dgm:t>
    </dgm:pt>
    <dgm:pt modelId="{FBD7605F-5E8C-4216-BA26-60DC24E74334}" type="sibTrans" cxnId="{8248E5DE-5D89-4AB5-B9A6-4C920977E295}">
      <dgm:prSet/>
      <dgm:spPr/>
      <dgm:t>
        <a:bodyPr/>
        <a:lstStyle/>
        <a:p>
          <a:endParaRPr lang="en-US"/>
        </a:p>
      </dgm:t>
    </dgm:pt>
    <dgm:pt modelId="{067F3BE4-0BD3-45D1-A324-A9299792C36C}">
      <dgm:prSet/>
      <dgm:spPr/>
      <dgm:t>
        <a:bodyPr/>
        <a:lstStyle/>
        <a:p>
          <a:pPr rtl="0">
            <a:lnSpc>
              <a:spcPct val="100000"/>
            </a:lnSpc>
          </a:pPr>
          <a:r>
            <a:rPr lang="en-US" b="1" dirty="0">
              <a:latin typeface="Calibri Light" panose="020F0302020204030204"/>
            </a:rPr>
            <a:t>Late Mar./early April </a:t>
          </a:r>
          <a:r>
            <a:rPr lang="en-US" b="1" dirty="0"/>
            <a:t>– </a:t>
          </a:r>
          <a:r>
            <a:rPr lang="en-US" dirty="0"/>
            <a:t>Contracts </a:t>
          </a:r>
          <a:r>
            <a:rPr lang="en-US" dirty="0">
              <a:latin typeface="Calibri Light" panose="020F0302020204030204"/>
            </a:rPr>
            <a:t>done</a:t>
          </a:r>
          <a:endParaRPr lang="en-US" dirty="0"/>
        </a:p>
      </dgm:t>
    </dgm:pt>
    <dgm:pt modelId="{7E18F07D-BBFA-4D25-8364-D45F2F4012B6}" type="parTrans" cxnId="{24853B57-2DEA-4941-9CDF-7F61723A5F0A}">
      <dgm:prSet/>
      <dgm:spPr/>
      <dgm:t>
        <a:bodyPr/>
        <a:lstStyle/>
        <a:p>
          <a:endParaRPr lang="en-US"/>
        </a:p>
      </dgm:t>
    </dgm:pt>
    <dgm:pt modelId="{6242001E-9769-4BC0-A6DE-2C5850F6F291}" type="sibTrans" cxnId="{24853B57-2DEA-4941-9CDF-7F61723A5F0A}">
      <dgm:prSet/>
      <dgm:spPr/>
      <dgm:t>
        <a:bodyPr/>
        <a:lstStyle/>
        <a:p>
          <a:endParaRPr lang="en-US"/>
        </a:p>
      </dgm:t>
    </dgm:pt>
    <dgm:pt modelId="{2E104923-CE36-4721-A679-42B482738D6E}">
      <dgm:prSet/>
      <dgm:spPr/>
      <dgm:t>
        <a:bodyPr/>
        <a:lstStyle/>
        <a:p>
          <a:pPr rtl="0">
            <a:lnSpc>
              <a:spcPct val="100000"/>
            </a:lnSpc>
          </a:pPr>
          <a:r>
            <a:rPr lang="en-US" b="1" dirty="0">
              <a:latin typeface="Calibri Light" panose="020F0302020204030204"/>
            </a:rPr>
            <a:t>April - </a:t>
          </a:r>
          <a:r>
            <a:rPr lang="en-US" dirty="0">
              <a:latin typeface="Calibri Light" panose="020F0302020204030204"/>
            </a:rPr>
            <a:t>Payments made</a:t>
          </a:r>
          <a:endParaRPr lang="en-US" dirty="0"/>
        </a:p>
      </dgm:t>
    </dgm:pt>
    <dgm:pt modelId="{069EF470-A74C-4C0F-B291-EB2D9F66D21D}" type="parTrans" cxnId="{C6AA7860-6072-400A-94E4-99E59E51C2D1}">
      <dgm:prSet/>
      <dgm:spPr/>
      <dgm:t>
        <a:bodyPr/>
        <a:lstStyle/>
        <a:p>
          <a:endParaRPr lang="en-US"/>
        </a:p>
      </dgm:t>
    </dgm:pt>
    <dgm:pt modelId="{7B481065-E236-4D89-B903-32ECD1E9F246}" type="sibTrans" cxnId="{C6AA7860-6072-400A-94E4-99E59E51C2D1}">
      <dgm:prSet/>
      <dgm:spPr/>
      <dgm:t>
        <a:bodyPr/>
        <a:lstStyle/>
        <a:p>
          <a:endParaRPr lang="en-US"/>
        </a:p>
      </dgm:t>
    </dgm:pt>
    <dgm:pt modelId="{B3541B60-49B0-43F3-A320-2309D8A09473}" type="pres">
      <dgm:prSet presAssocID="{7FCD3CA4-20B0-433B-994D-D3FE2C73BB39}" presName="root" presStyleCnt="0">
        <dgm:presLayoutVars>
          <dgm:dir/>
          <dgm:resizeHandles val="exact"/>
        </dgm:presLayoutVars>
      </dgm:prSet>
      <dgm:spPr/>
    </dgm:pt>
    <dgm:pt modelId="{8BFDF57C-B18F-4597-AC2D-87BD6830F22B}" type="pres">
      <dgm:prSet presAssocID="{02D1DA69-5A3E-4DAE-AD45-95809DFE3C03}" presName="compNode" presStyleCnt="0"/>
      <dgm:spPr/>
    </dgm:pt>
    <dgm:pt modelId="{5B3EB17D-9F5A-4D96-9674-ECC4F99C2FBE}" type="pres">
      <dgm:prSet presAssocID="{02D1DA69-5A3E-4DAE-AD45-95809DFE3C03}" presName="bgRect" presStyleLbl="bgShp" presStyleIdx="0" presStyleCnt="4" custLinFactNeighborY="1512"/>
      <dgm:spPr/>
    </dgm:pt>
    <dgm:pt modelId="{B6771950-4AD9-43E7-B1B3-1741712233D4}" type="pres">
      <dgm:prSet presAssocID="{02D1DA69-5A3E-4DAE-AD45-95809DFE3C0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7F4837F0-6E3D-434F-9BA9-AFB4EACF1760}" type="pres">
      <dgm:prSet presAssocID="{02D1DA69-5A3E-4DAE-AD45-95809DFE3C03}" presName="spaceRect" presStyleCnt="0"/>
      <dgm:spPr/>
    </dgm:pt>
    <dgm:pt modelId="{D02865D7-5CEF-430F-A9C2-9EA4068041C6}" type="pres">
      <dgm:prSet presAssocID="{02D1DA69-5A3E-4DAE-AD45-95809DFE3C03}" presName="parTx" presStyleLbl="revTx" presStyleIdx="0" presStyleCnt="4">
        <dgm:presLayoutVars>
          <dgm:chMax val="0"/>
          <dgm:chPref val="0"/>
        </dgm:presLayoutVars>
      </dgm:prSet>
      <dgm:spPr/>
    </dgm:pt>
    <dgm:pt modelId="{C272B636-F91D-44B9-8FF9-A1BC2D7B8911}" type="pres">
      <dgm:prSet presAssocID="{CB12E704-D520-4125-9145-14BE994365B6}" presName="sibTrans" presStyleCnt="0"/>
      <dgm:spPr/>
    </dgm:pt>
    <dgm:pt modelId="{D12D61FC-D7E3-484A-BC5B-F0C2744C7CF4}" type="pres">
      <dgm:prSet presAssocID="{3E93C84B-7B6B-40CF-BF52-B36BD37EEDF6}" presName="compNode" presStyleCnt="0"/>
      <dgm:spPr/>
    </dgm:pt>
    <dgm:pt modelId="{5C17704E-3E59-4D08-BA03-10749982E0B5}" type="pres">
      <dgm:prSet presAssocID="{3E93C84B-7B6B-40CF-BF52-B36BD37EEDF6}" presName="bgRect" presStyleLbl="bgShp" presStyleIdx="1" presStyleCnt="4"/>
      <dgm:spPr/>
    </dgm:pt>
    <dgm:pt modelId="{4D5300B0-6565-4FC8-AD70-E52BBD32E2A3}" type="pres">
      <dgm:prSet presAssocID="{3E93C84B-7B6B-40CF-BF52-B36BD37EEDF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reath"/>
        </a:ext>
      </dgm:extLst>
    </dgm:pt>
    <dgm:pt modelId="{F4187720-00B3-4F4B-9425-D2BA757152CA}" type="pres">
      <dgm:prSet presAssocID="{3E93C84B-7B6B-40CF-BF52-B36BD37EEDF6}" presName="spaceRect" presStyleCnt="0"/>
      <dgm:spPr/>
    </dgm:pt>
    <dgm:pt modelId="{FF18ADA8-CA54-4EFE-8051-0A2E300AE3AE}" type="pres">
      <dgm:prSet presAssocID="{3E93C84B-7B6B-40CF-BF52-B36BD37EEDF6}" presName="parTx" presStyleLbl="revTx" presStyleIdx="1" presStyleCnt="4">
        <dgm:presLayoutVars>
          <dgm:chMax val="0"/>
          <dgm:chPref val="0"/>
        </dgm:presLayoutVars>
      </dgm:prSet>
      <dgm:spPr/>
    </dgm:pt>
    <dgm:pt modelId="{7299D522-1200-4CF7-8B82-5B540FBED743}" type="pres">
      <dgm:prSet presAssocID="{FBD7605F-5E8C-4216-BA26-60DC24E74334}" presName="sibTrans" presStyleCnt="0"/>
      <dgm:spPr/>
    </dgm:pt>
    <dgm:pt modelId="{C547A4C7-FC76-43E0-87F4-4547C076B0E0}" type="pres">
      <dgm:prSet presAssocID="{067F3BE4-0BD3-45D1-A324-A9299792C36C}" presName="compNode" presStyleCnt="0"/>
      <dgm:spPr/>
    </dgm:pt>
    <dgm:pt modelId="{AA2962CF-3687-4A7C-82FD-6ABDD847B50E}" type="pres">
      <dgm:prSet presAssocID="{067F3BE4-0BD3-45D1-A324-A9299792C36C}" presName="bgRect" presStyleLbl="bgShp" presStyleIdx="2" presStyleCnt="4"/>
      <dgm:spPr/>
    </dgm:pt>
    <dgm:pt modelId="{CD9C123F-FD88-473E-B53A-571C209EB3F3}" type="pres">
      <dgm:prSet presAssocID="{067F3BE4-0BD3-45D1-A324-A9299792C36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tract"/>
        </a:ext>
      </dgm:extLst>
    </dgm:pt>
    <dgm:pt modelId="{625FFA45-E100-4C39-A212-34E375683F66}" type="pres">
      <dgm:prSet presAssocID="{067F3BE4-0BD3-45D1-A324-A9299792C36C}" presName="spaceRect" presStyleCnt="0"/>
      <dgm:spPr/>
    </dgm:pt>
    <dgm:pt modelId="{53DBFCDB-B6EE-43EB-A3E6-194FE23189C7}" type="pres">
      <dgm:prSet presAssocID="{067F3BE4-0BD3-45D1-A324-A9299792C36C}" presName="parTx" presStyleLbl="revTx" presStyleIdx="2" presStyleCnt="4">
        <dgm:presLayoutVars>
          <dgm:chMax val="0"/>
          <dgm:chPref val="0"/>
        </dgm:presLayoutVars>
      </dgm:prSet>
      <dgm:spPr/>
    </dgm:pt>
    <dgm:pt modelId="{213291FA-97CB-4165-9232-D167F9622299}" type="pres">
      <dgm:prSet presAssocID="{6242001E-9769-4BC0-A6DE-2C5850F6F291}" presName="sibTrans" presStyleCnt="0"/>
      <dgm:spPr/>
    </dgm:pt>
    <dgm:pt modelId="{F1C04D2A-8B42-41E8-B851-FF9E22034A99}" type="pres">
      <dgm:prSet presAssocID="{2E104923-CE36-4721-A679-42B482738D6E}" presName="compNode" presStyleCnt="0"/>
      <dgm:spPr/>
    </dgm:pt>
    <dgm:pt modelId="{A7851AFB-038A-48E0-B6A9-5CDA81965CB7}" type="pres">
      <dgm:prSet presAssocID="{2E104923-CE36-4721-A679-42B482738D6E}" presName="bgRect" presStyleLbl="bgShp" presStyleIdx="3" presStyleCnt="4"/>
      <dgm:spPr/>
    </dgm:pt>
    <dgm:pt modelId="{0A6D5FDE-1C58-4011-908A-173B5EDDDA4A}" type="pres">
      <dgm:prSet presAssocID="{2E104923-CE36-4721-A679-42B482738D6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6568D1BD-2EE9-4DEA-9DC1-5711C131B43B}" type="pres">
      <dgm:prSet presAssocID="{2E104923-CE36-4721-A679-42B482738D6E}" presName="spaceRect" presStyleCnt="0"/>
      <dgm:spPr/>
    </dgm:pt>
    <dgm:pt modelId="{FAE4552D-DF28-432B-AA79-D664702D13AC}" type="pres">
      <dgm:prSet presAssocID="{2E104923-CE36-4721-A679-42B482738D6E}" presName="parTx" presStyleLbl="revTx" presStyleIdx="3" presStyleCnt="4">
        <dgm:presLayoutVars>
          <dgm:chMax val="0"/>
          <dgm:chPref val="0"/>
        </dgm:presLayoutVars>
      </dgm:prSet>
      <dgm:spPr/>
    </dgm:pt>
  </dgm:ptLst>
  <dgm:cxnLst>
    <dgm:cxn modelId="{22129E03-3527-4D26-9B61-7B51EA1DDF4C}" type="presOf" srcId="{7FCD3CA4-20B0-433B-994D-D3FE2C73BB39}" destId="{B3541B60-49B0-43F3-A320-2309D8A09473}" srcOrd="0" destOrd="0" presId="urn:microsoft.com/office/officeart/2018/2/layout/IconVerticalSolidList"/>
    <dgm:cxn modelId="{90501E28-0DB7-4A97-AB60-8E50D31BD744}" type="presOf" srcId="{2E104923-CE36-4721-A679-42B482738D6E}" destId="{FAE4552D-DF28-432B-AA79-D664702D13AC}" srcOrd="0" destOrd="0" presId="urn:microsoft.com/office/officeart/2018/2/layout/IconVerticalSolidList"/>
    <dgm:cxn modelId="{C6AA7860-6072-400A-94E4-99E59E51C2D1}" srcId="{7FCD3CA4-20B0-433B-994D-D3FE2C73BB39}" destId="{2E104923-CE36-4721-A679-42B482738D6E}" srcOrd="3" destOrd="0" parTransId="{069EF470-A74C-4C0F-B291-EB2D9F66D21D}" sibTransId="{7B481065-E236-4D89-B903-32ECD1E9F246}"/>
    <dgm:cxn modelId="{4FCCC641-8999-4A03-9725-0224990A7996}" type="presOf" srcId="{3E93C84B-7B6B-40CF-BF52-B36BD37EEDF6}" destId="{FF18ADA8-CA54-4EFE-8051-0A2E300AE3AE}" srcOrd="0" destOrd="0" presId="urn:microsoft.com/office/officeart/2018/2/layout/IconVerticalSolidList"/>
    <dgm:cxn modelId="{24853B57-2DEA-4941-9CDF-7F61723A5F0A}" srcId="{7FCD3CA4-20B0-433B-994D-D3FE2C73BB39}" destId="{067F3BE4-0BD3-45D1-A324-A9299792C36C}" srcOrd="2" destOrd="0" parTransId="{7E18F07D-BBFA-4D25-8364-D45F2F4012B6}" sibTransId="{6242001E-9769-4BC0-A6DE-2C5850F6F291}"/>
    <dgm:cxn modelId="{FE189B85-92B9-4580-8F22-10FA3D552FAE}" type="presOf" srcId="{067F3BE4-0BD3-45D1-A324-A9299792C36C}" destId="{53DBFCDB-B6EE-43EB-A3E6-194FE23189C7}" srcOrd="0" destOrd="0" presId="urn:microsoft.com/office/officeart/2018/2/layout/IconVerticalSolidList"/>
    <dgm:cxn modelId="{C3BFACD0-500A-42FC-AB49-A685007DA6A0}" type="presOf" srcId="{02D1DA69-5A3E-4DAE-AD45-95809DFE3C03}" destId="{D02865D7-5CEF-430F-A9C2-9EA4068041C6}" srcOrd="0" destOrd="0" presId="urn:microsoft.com/office/officeart/2018/2/layout/IconVerticalSolidList"/>
    <dgm:cxn modelId="{8248E5DE-5D89-4AB5-B9A6-4C920977E295}" srcId="{7FCD3CA4-20B0-433B-994D-D3FE2C73BB39}" destId="{3E93C84B-7B6B-40CF-BF52-B36BD37EEDF6}" srcOrd="1" destOrd="0" parTransId="{C760C220-BD52-4B7D-8DB1-5FB47BE28EB1}" sibTransId="{FBD7605F-5E8C-4216-BA26-60DC24E74334}"/>
    <dgm:cxn modelId="{E93BDFFE-1211-4D82-9580-DA05E18B21D5}" srcId="{7FCD3CA4-20B0-433B-994D-D3FE2C73BB39}" destId="{02D1DA69-5A3E-4DAE-AD45-95809DFE3C03}" srcOrd="0" destOrd="0" parTransId="{3100476E-4945-49B9-82AE-65392A77EE73}" sibTransId="{CB12E704-D520-4125-9145-14BE994365B6}"/>
    <dgm:cxn modelId="{4A171E5D-65C0-43C7-B7E5-A0C2F7BC59B2}" type="presParOf" srcId="{B3541B60-49B0-43F3-A320-2309D8A09473}" destId="{8BFDF57C-B18F-4597-AC2D-87BD6830F22B}" srcOrd="0" destOrd="0" presId="urn:microsoft.com/office/officeart/2018/2/layout/IconVerticalSolidList"/>
    <dgm:cxn modelId="{10C97C97-9805-4BAF-A5DB-5978C03FB28B}" type="presParOf" srcId="{8BFDF57C-B18F-4597-AC2D-87BD6830F22B}" destId="{5B3EB17D-9F5A-4D96-9674-ECC4F99C2FBE}" srcOrd="0" destOrd="0" presId="urn:microsoft.com/office/officeart/2018/2/layout/IconVerticalSolidList"/>
    <dgm:cxn modelId="{C4F67E57-F36E-44CE-9EA3-3C795C8FA1D0}" type="presParOf" srcId="{8BFDF57C-B18F-4597-AC2D-87BD6830F22B}" destId="{B6771950-4AD9-43E7-B1B3-1741712233D4}" srcOrd="1" destOrd="0" presId="urn:microsoft.com/office/officeart/2018/2/layout/IconVerticalSolidList"/>
    <dgm:cxn modelId="{C51780F4-1827-44C8-A870-A21031D41BCE}" type="presParOf" srcId="{8BFDF57C-B18F-4597-AC2D-87BD6830F22B}" destId="{7F4837F0-6E3D-434F-9BA9-AFB4EACF1760}" srcOrd="2" destOrd="0" presId="urn:microsoft.com/office/officeart/2018/2/layout/IconVerticalSolidList"/>
    <dgm:cxn modelId="{A88927D9-82E3-4D6A-AEAA-05963B9FBD35}" type="presParOf" srcId="{8BFDF57C-B18F-4597-AC2D-87BD6830F22B}" destId="{D02865D7-5CEF-430F-A9C2-9EA4068041C6}" srcOrd="3" destOrd="0" presId="urn:microsoft.com/office/officeart/2018/2/layout/IconVerticalSolidList"/>
    <dgm:cxn modelId="{B0E3716D-9822-4019-A310-607077DF6DB9}" type="presParOf" srcId="{B3541B60-49B0-43F3-A320-2309D8A09473}" destId="{C272B636-F91D-44B9-8FF9-A1BC2D7B8911}" srcOrd="1" destOrd="0" presId="urn:microsoft.com/office/officeart/2018/2/layout/IconVerticalSolidList"/>
    <dgm:cxn modelId="{FA1F4E87-6F5D-4FC1-BDAD-3D8299E8E2EF}" type="presParOf" srcId="{B3541B60-49B0-43F3-A320-2309D8A09473}" destId="{D12D61FC-D7E3-484A-BC5B-F0C2744C7CF4}" srcOrd="2" destOrd="0" presId="urn:microsoft.com/office/officeart/2018/2/layout/IconVerticalSolidList"/>
    <dgm:cxn modelId="{7E51B573-AD53-4CFB-B3BD-C37F04C7B54E}" type="presParOf" srcId="{D12D61FC-D7E3-484A-BC5B-F0C2744C7CF4}" destId="{5C17704E-3E59-4D08-BA03-10749982E0B5}" srcOrd="0" destOrd="0" presId="urn:microsoft.com/office/officeart/2018/2/layout/IconVerticalSolidList"/>
    <dgm:cxn modelId="{86409E98-8AE8-48E0-AF9D-DA615C559F45}" type="presParOf" srcId="{D12D61FC-D7E3-484A-BC5B-F0C2744C7CF4}" destId="{4D5300B0-6565-4FC8-AD70-E52BBD32E2A3}" srcOrd="1" destOrd="0" presId="urn:microsoft.com/office/officeart/2018/2/layout/IconVerticalSolidList"/>
    <dgm:cxn modelId="{9C7FA8AE-8793-4B46-A65B-C704432D28C0}" type="presParOf" srcId="{D12D61FC-D7E3-484A-BC5B-F0C2744C7CF4}" destId="{F4187720-00B3-4F4B-9425-D2BA757152CA}" srcOrd="2" destOrd="0" presId="urn:microsoft.com/office/officeart/2018/2/layout/IconVerticalSolidList"/>
    <dgm:cxn modelId="{5BA49538-9220-4482-9044-3789CEC757E2}" type="presParOf" srcId="{D12D61FC-D7E3-484A-BC5B-F0C2744C7CF4}" destId="{FF18ADA8-CA54-4EFE-8051-0A2E300AE3AE}" srcOrd="3" destOrd="0" presId="urn:microsoft.com/office/officeart/2018/2/layout/IconVerticalSolidList"/>
    <dgm:cxn modelId="{BF477FD3-F0C5-4DB3-9B56-5BD5D78B2173}" type="presParOf" srcId="{B3541B60-49B0-43F3-A320-2309D8A09473}" destId="{7299D522-1200-4CF7-8B82-5B540FBED743}" srcOrd="3" destOrd="0" presId="urn:microsoft.com/office/officeart/2018/2/layout/IconVerticalSolidList"/>
    <dgm:cxn modelId="{C082D698-71B1-4559-9F7C-DCF37037D57E}" type="presParOf" srcId="{B3541B60-49B0-43F3-A320-2309D8A09473}" destId="{C547A4C7-FC76-43E0-87F4-4547C076B0E0}" srcOrd="4" destOrd="0" presId="urn:microsoft.com/office/officeart/2018/2/layout/IconVerticalSolidList"/>
    <dgm:cxn modelId="{C755C104-9648-410C-8DF0-4ED66F7B155E}" type="presParOf" srcId="{C547A4C7-FC76-43E0-87F4-4547C076B0E0}" destId="{AA2962CF-3687-4A7C-82FD-6ABDD847B50E}" srcOrd="0" destOrd="0" presId="urn:microsoft.com/office/officeart/2018/2/layout/IconVerticalSolidList"/>
    <dgm:cxn modelId="{DC7E6A09-1290-4C9D-AEE8-C087C87923AC}" type="presParOf" srcId="{C547A4C7-FC76-43E0-87F4-4547C076B0E0}" destId="{CD9C123F-FD88-473E-B53A-571C209EB3F3}" srcOrd="1" destOrd="0" presId="urn:microsoft.com/office/officeart/2018/2/layout/IconVerticalSolidList"/>
    <dgm:cxn modelId="{EB87CAFB-07BB-450E-B57D-A61ABBA490C9}" type="presParOf" srcId="{C547A4C7-FC76-43E0-87F4-4547C076B0E0}" destId="{625FFA45-E100-4C39-A212-34E375683F66}" srcOrd="2" destOrd="0" presId="urn:microsoft.com/office/officeart/2018/2/layout/IconVerticalSolidList"/>
    <dgm:cxn modelId="{0818F188-89B1-4469-A48D-BF335B010837}" type="presParOf" srcId="{C547A4C7-FC76-43E0-87F4-4547C076B0E0}" destId="{53DBFCDB-B6EE-43EB-A3E6-194FE23189C7}" srcOrd="3" destOrd="0" presId="urn:microsoft.com/office/officeart/2018/2/layout/IconVerticalSolidList"/>
    <dgm:cxn modelId="{CC036B77-C04F-4FF6-BC67-6545D3B63423}" type="presParOf" srcId="{B3541B60-49B0-43F3-A320-2309D8A09473}" destId="{213291FA-97CB-4165-9232-D167F9622299}" srcOrd="5" destOrd="0" presId="urn:microsoft.com/office/officeart/2018/2/layout/IconVerticalSolidList"/>
    <dgm:cxn modelId="{FC845D6E-8859-43A1-B0D2-A6EA09E7B2B3}" type="presParOf" srcId="{B3541B60-49B0-43F3-A320-2309D8A09473}" destId="{F1C04D2A-8B42-41E8-B851-FF9E22034A99}" srcOrd="6" destOrd="0" presId="urn:microsoft.com/office/officeart/2018/2/layout/IconVerticalSolidList"/>
    <dgm:cxn modelId="{3AFC6728-0014-4407-A410-4424FBBEB4B4}" type="presParOf" srcId="{F1C04D2A-8B42-41E8-B851-FF9E22034A99}" destId="{A7851AFB-038A-48E0-B6A9-5CDA81965CB7}" srcOrd="0" destOrd="0" presId="urn:microsoft.com/office/officeart/2018/2/layout/IconVerticalSolidList"/>
    <dgm:cxn modelId="{17FCCA62-E294-4427-8C6D-32C5627499C2}" type="presParOf" srcId="{F1C04D2A-8B42-41E8-B851-FF9E22034A99}" destId="{0A6D5FDE-1C58-4011-908A-173B5EDDDA4A}" srcOrd="1" destOrd="0" presId="urn:microsoft.com/office/officeart/2018/2/layout/IconVerticalSolidList"/>
    <dgm:cxn modelId="{B3E0EB22-856C-42FB-AA59-1DFF9B2DA4BC}" type="presParOf" srcId="{F1C04D2A-8B42-41E8-B851-FF9E22034A99}" destId="{6568D1BD-2EE9-4DEA-9DC1-5711C131B43B}" srcOrd="2" destOrd="0" presId="urn:microsoft.com/office/officeart/2018/2/layout/IconVerticalSolidList"/>
    <dgm:cxn modelId="{D08F57B8-F81C-44F7-A8CD-7D5FCCC52A50}" type="presParOf" srcId="{F1C04D2A-8B42-41E8-B851-FF9E22034A99}" destId="{FAE4552D-DF28-432B-AA79-D664702D13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5763B-042C-4D80-8016-52023990C44E}">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01CF0F-251A-4333-8423-634BB03F126A}">
      <dsp:nvSpPr>
        <dsp:cNvPr id="0" name=""/>
        <dsp:cNvSpPr/>
      </dsp:nvSpPr>
      <dsp:spPr>
        <a:xfrm>
          <a:off x="0" y="0"/>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1" kern="1200" dirty="0">
              <a:latin typeface="Calibri Light" panose="020F0302020204030204"/>
            </a:rPr>
            <a:t>Who we are</a:t>
          </a:r>
        </a:p>
      </dsp:txBody>
      <dsp:txXfrm>
        <a:off x="0" y="0"/>
        <a:ext cx="6900512" cy="692017"/>
      </dsp:txXfrm>
    </dsp:sp>
    <dsp:sp modelId="{7153AEAD-61C9-4806-91FB-C84534E68BAA}">
      <dsp:nvSpPr>
        <dsp:cNvPr id="0" name=""/>
        <dsp:cNvSpPr/>
      </dsp:nvSpPr>
      <dsp:spPr>
        <a:xfrm>
          <a:off x="0" y="692017"/>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E84F9A-1695-45A9-B1C4-17643F09C363}">
      <dsp:nvSpPr>
        <dsp:cNvPr id="0" name=""/>
        <dsp:cNvSpPr/>
      </dsp:nvSpPr>
      <dsp:spPr>
        <a:xfrm>
          <a:off x="0" y="692017"/>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1" kern="1200" dirty="0">
              <a:latin typeface="Calibri Light" panose="020F0302020204030204"/>
            </a:rPr>
            <a:t>Food Recovery Grant</a:t>
          </a:r>
          <a:endParaRPr lang="en-US" sz="3000" b="1" kern="1200" dirty="0"/>
        </a:p>
      </dsp:txBody>
      <dsp:txXfrm>
        <a:off x="0" y="692017"/>
        <a:ext cx="6900512" cy="692017"/>
      </dsp:txXfrm>
    </dsp:sp>
    <dsp:sp modelId="{1FCC6814-AE93-4D9E-9387-65824C726BEE}">
      <dsp:nvSpPr>
        <dsp:cNvPr id="0" name=""/>
        <dsp:cNvSpPr/>
      </dsp:nvSpPr>
      <dsp:spPr>
        <a:xfrm>
          <a:off x="0" y="138403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982AC-9D20-415F-A1DD-92B9498A8911}">
      <dsp:nvSpPr>
        <dsp:cNvPr id="0" name=""/>
        <dsp:cNvSpPr/>
      </dsp:nvSpPr>
      <dsp:spPr>
        <a:xfrm>
          <a:off x="0" y="1384035"/>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       +</a:t>
          </a:r>
          <a:r>
            <a:rPr lang="en-US" sz="3000" kern="1200" baseline="0" dirty="0"/>
            <a:t> Purpose</a:t>
          </a:r>
          <a:endParaRPr lang="en-US" sz="3000" kern="1200" dirty="0"/>
        </a:p>
      </dsp:txBody>
      <dsp:txXfrm>
        <a:off x="0" y="1384035"/>
        <a:ext cx="6900512" cy="692017"/>
      </dsp:txXfrm>
    </dsp:sp>
    <dsp:sp modelId="{DE9F6A8D-65D4-4FF8-977A-C3A4E5535294}">
      <dsp:nvSpPr>
        <dsp:cNvPr id="0" name=""/>
        <dsp:cNvSpPr/>
      </dsp:nvSpPr>
      <dsp:spPr>
        <a:xfrm>
          <a:off x="0" y="2076052"/>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A78DE1-CDF1-4BA7-8B44-6D017766BEFD}">
      <dsp:nvSpPr>
        <dsp:cNvPr id="0" name=""/>
        <dsp:cNvSpPr/>
      </dsp:nvSpPr>
      <dsp:spPr>
        <a:xfrm>
          <a:off x="0" y="2076052"/>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       +</a:t>
          </a:r>
          <a:r>
            <a:rPr lang="en-US" sz="3000" kern="1200" baseline="0" dirty="0"/>
            <a:t> Eligibility</a:t>
          </a:r>
          <a:endParaRPr lang="en-US" sz="3000" kern="1200" dirty="0"/>
        </a:p>
      </dsp:txBody>
      <dsp:txXfrm>
        <a:off x="0" y="2076052"/>
        <a:ext cx="6900512" cy="692017"/>
      </dsp:txXfrm>
    </dsp:sp>
    <dsp:sp modelId="{3346C667-9165-4337-88DC-577499DCB4BE}">
      <dsp:nvSpPr>
        <dsp:cNvPr id="0" name=""/>
        <dsp:cNvSpPr/>
      </dsp:nvSpPr>
      <dsp:spPr>
        <a:xfrm>
          <a:off x="0" y="2768070"/>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9DD69-DCFE-4252-9894-A6AF3237B7DB}">
      <dsp:nvSpPr>
        <dsp:cNvPr id="0" name=""/>
        <dsp:cNvSpPr/>
      </dsp:nvSpPr>
      <dsp:spPr>
        <a:xfrm>
          <a:off x="0" y="2768070"/>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kern="1200" dirty="0">
              <a:latin typeface="Calibri Light" panose="020F0302020204030204"/>
            </a:rPr>
            <a:t>      </a:t>
          </a:r>
          <a:r>
            <a:rPr lang="en-US" sz="3000" kern="1200" dirty="0"/>
            <a:t> + </a:t>
          </a:r>
          <a:r>
            <a:rPr lang="en-US" sz="3000" b="1" kern="1200" dirty="0">
              <a:latin typeface="Calibri Light" panose="020F0302020204030204"/>
            </a:rPr>
            <a:t>Requirements</a:t>
          </a:r>
          <a:endParaRPr lang="en-US" sz="3000" b="1" kern="1200" dirty="0"/>
        </a:p>
      </dsp:txBody>
      <dsp:txXfrm>
        <a:off x="0" y="2768070"/>
        <a:ext cx="6900512" cy="692017"/>
      </dsp:txXfrm>
    </dsp:sp>
    <dsp:sp modelId="{FC9D4D3E-CFF7-4D06-BC1C-1A4C72F38034}">
      <dsp:nvSpPr>
        <dsp:cNvPr id="0" name=""/>
        <dsp:cNvSpPr/>
      </dsp:nvSpPr>
      <dsp:spPr>
        <a:xfrm>
          <a:off x="0" y="3460088"/>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EF8FF8-497B-486F-92D0-8C1390FBCE6C}">
      <dsp:nvSpPr>
        <dsp:cNvPr id="0" name=""/>
        <dsp:cNvSpPr/>
      </dsp:nvSpPr>
      <dsp:spPr>
        <a:xfrm>
          <a:off x="0" y="3460088"/>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       + Evaluation Criteria</a:t>
          </a:r>
        </a:p>
      </dsp:txBody>
      <dsp:txXfrm>
        <a:off x="0" y="3460088"/>
        <a:ext cx="6900512" cy="692017"/>
      </dsp:txXfrm>
    </dsp:sp>
    <dsp:sp modelId="{2DD5A93B-62FA-4742-9EA5-C7C35111A1A7}">
      <dsp:nvSpPr>
        <dsp:cNvPr id="0" name=""/>
        <dsp:cNvSpPr/>
      </dsp:nvSpPr>
      <dsp:spPr>
        <a:xfrm>
          <a:off x="0" y="415210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2823E4-1024-433E-BF3A-1E533D5AE937}">
      <dsp:nvSpPr>
        <dsp:cNvPr id="0" name=""/>
        <dsp:cNvSpPr/>
      </dsp:nvSpPr>
      <dsp:spPr>
        <a:xfrm>
          <a:off x="0" y="4152105"/>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       + Application Process	</a:t>
          </a:r>
        </a:p>
      </dsp:txBody>
      <dsp:txXfrm>
        <a:off x="0" y="4152105"/>
        <a:ext cx="6900512" cy="692017"/>
      </dsp:txXfrm>
    </dsp:sp>
    <dsp:sp modelId="{7C0DEB86-1119-48A6-972F-DAEF305A9CD4}">
      <dsp:nvSpPr>
        <dsp:cNvPr id="0" name=""/>
        <dsp:cNvSpPr/>
      </dsp:nvSpPr>
      <dsp:spPr>
        <a:xfrm>
          <a:off x="0" y="4844123"/>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1A20E-E7E6-4A18-9B98-DEA74206C6F4}">
      <dsp:nvSpPr>
        <dsp:cNvPr id="0" name=""/>
        <dsp:cNvSpPr/>
      </dsp:nvSpPr>
      <dsp:spPr>
        <a:xfrm>
          <a:off x="0" y="4844123"/>
          <a:ext cx="6900512" cy="69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Question &amp; Answer Period		</a:t>
          </a:r>
        </a:p>
      </dsp:txBody>
      <dsp:txXfrm>
        <a:off x="0" y="4844123"/>
        <a:ext cx="6900512" cy="692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EB17D-9F5A-4D96-9674-ECC4F99C2FBE}">
      <dsp:nvSpPr>
        <dsp:cNvPr id="0" name=""/>
        <dsp:cNvSpPr/>
      </dsp:nvSpPr>
      <dsp:spPr>
        <a:xfrm>
          <a:off x="0" y="13248"/>
          <a:ext cx="5157787" cy="77505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71950-4AD9-43E7-B1B3-1741712233D4}">
      <dsp:nvSpPr>
        <dsp:cNvPr id="0" name=""/>
        <dsp:cNvSpPr/>
      </dsp:nvSpPr>
      <dsp:spPr>
        <a:xfrm>
          <a:off x="234455" y="175917"/>
          <a:ext cx="426282" cy="4262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2865D7-5CEF-430F-A9C2-9EA4068041C6}">
      <dsp:nvSpPr>
        <dsp:cNvPr id="0" name=""/>
        <dsp:cNvSpPr/>
      </dsp:nvSpPr>
      <dsp:spPr>
        <a:xfrm>
          <a:off x="895192" y="1529"/>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933450" rtl="0">
            <a:lnSpc>
              <a:spcPct val="100000"/>
            </a:lnSpc>
            <a:spcBef>
              <a:spcPct val="0"/>
            </a:spcBef>
            <a:spcAft>
              <a:spcPct val="35000"/>
            </a:spcAft>
            <a:buNone/>
          </a:pPr>
          <a:r>
            <a:rPr lang="en-US" sz="2100" b="1" kern="1200" dirty="0">
              <a:latin typeface="Calibri Light" panose="020F0302020204030204"/>
            </a:rPr>
            <a:t>Feb. 14 </a:t>
          </a:r>
          <a:r>
            <a:rPr lang="en-US" sz="2100" b="1" kern="1200" dirty="0"/>
            <a:t>– </a:t>
          </a:r>
          <a:r>
            <a:rPr lang="en-US" sz="2100" kern="1200" dirty="0"/>
            <a:t>Applications Due</a:t>
          </a:r>
        </a:p>
      </dsp:txBody>
      <dsp:txXfrm>
        <a:off x="895192" y="1529"/>
        <a:ext cx="4262594" cy="775058"/>
      </dsp:txXfrm>
    </dsp:sp>
    <dsp:sp modelId="{5C17704E-3E59-4D08-BA03-10749982E0B5}">
      <dsp:nvSpPr>
        <dsp:cNvPr id="0" name=""/>
        <dsp:cNvSpPr/>
      </dsp:nvSpPr>
      <dsp:spPr>
        <a:xfrm>
          <a:off x="0" y="970352"/>
          <a:ext cx="5157787" cy="77505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300B0-6565-4FC8-AD70-E52BBD32E2A3}">
      <dsp:nvSpPr>
        <dsp:cNvPr id="0" name=""/>
        <dsp:cNvSpPr/>
      </dsp:nvSpPr>
      <dsp:spPr>
        <a:xfrm>
          <a:off x="234455" y="1144741"/>
          <a:ext cx="426282" cy="4262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8ADA8-CA54-4EFE-8051-0A2E300AE3AE}">
      <dsp:nvSpPr>
        <dsp:cNvPr id="0" name=""/>
        <dsp:cNvSpPr/>
      </dsp:nvSpPr>
      <dsp:spPr>
        <a:xfrm>
          <a:off x="895192" y="970352"/>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933450" rtl="0">
            <a:lnSpc>
              <a:spcPct val="100000"/>
            </a:lnSpc>
            <a:spcBef>
              <a:spcPct val="0"/>
            </a:spcBef>
            <a:spcAft>
              <a:spcPct val="35000"/>
            </a:spcAft>
            <a:buNone/>
          </a:pPr>
          <a:r>
            <a:rPr lang="en-US" sz="2100" b="1" kern="1200" dirty="0">
              <a:latin typeface="Calibri Light" panose="020F0302020204030204"/>
            </a:rPr>
            <a:t>Mid-March </a:t>
          </a:r>
          <a:r>
            <a:rPr lang="en-US" sz="2100" b="1" kern="1200" dirty="0"/>
            <a:t>– </a:t>
          </a:r>
          <a:r>
            <a:rPr lang="en-US" sz="2100" kern="1200" dirty="0"/>
            <a:t>Award </a:t>
          </a:r>
          <a:r>
            <a:rPr lang="en-US" sz="2100" kern="1200" dirty="0">
              <a:latin typeface="Calibri Light" panose="020F0302020204030204"/>
            </a:rPr>
            <a:t>announcements</a:t>
          </a:r>
          <a:endParaRPr lang="en-US" sz="2100" kern="1200" dirty="0"/>
        </a:p>
      </dsp:txBody>
      <dsp:txXfrm>
        <a:off x="895192" y="970352"/>
        <a:ext cx="4262594" cy="775058"/>
      </dsp:txXfrm>
    </dsp:sp>
    <dsp:sp modelId="{AA2962CF-3687-4A7C-82FD-6ABDD847B50E}">
      <dsp:nvSpPr>
        <dsp:cNvPr id="0" name=""/>
        <dsp:cNvSpPr/>
      </dsp:nvSpPr>
      <dsp:spPr>
        <a:xfrm>
          <a:off x="0" y="1939176"/>
          <a:ext cx="5157787" cy="77505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9C123F-FD88-473E-B53A-571C209EB3F3}">
      <dsp:nvSpPr>
        <dsp:cNvPr id="0" name=""/>
        <dsp:cNvSpPr/>
      </dsp:nvSpPr>
      <dsp:spPr>
        <a:xfrm>
          <a:off x="234455" y="2113564"/>
          <a:ext cx="426282" cy="4262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DBFCDB-B6EE-43EB-A3E6-194FE23189C7}">
      <dsp:nvSpPr>
        <dsp:cNvPr id="0" name=""/>
        <dsp:cNvSpPr/>
      </dsp:nvSpPr>
      <dsp:spPr>
        <a:xfrm>
          <a:off x="895192" y="1939176"/>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933450" rtl="0">
            <a:lnSpc>
              <a:spcPct val="100000"/>
            </a:lnSpc>
            <a:spcBef>
              <a:spcPct val="0"/>
            </a:spcBef>
            <a:spcAft>
              <a:spcPct val="35000"/>
            </a:spcAft>
            <a:buNone/>
          </a:pPr>
          <a:r>
            <a:rPr lang="en-US" sz="2100" b="1" kern="1200" dirty="0">
              <a:latin typeface="Calibri Light" panose="020F0302020204030204"/>
            </a:rPr>
            <a:t>Late Mar./early April </a:t>
          </a:r>
          <a:r>
            <a:rPr lang="en-US" sz="2100" b="1" kern="1200" dirty="0"/>
            <a:t>– </a:t>
          </a:r>
          <a:r>
            <a:rPr lang="en-US" sz="2100" kern="1200" dirty="0"/>
            <a:t>Contracts </a:t>
          </a:r>
          <a:r>
            <a:rPr lang="en-US" sz="2100" kern="1200" dirty="0">
              <a:latin typeface="Calibri Light" panose="020F0302020204030204"/>
            </a:rPr>
            <a:t>done</a:t>
          </a:r>
          <a:endParaRPr lang="en-US" sz="2100" kern="1200" dirty="0"/>
        </a:p>
      </dsp:txBody>
      <dsp:txXfrm>
        <a:off x="895192" y="1939176"/>
        <a:ext cx="4262594" cy="775058"/>
      </dsp:txXfrm>
    </dsp:sp>
    <dsp:sp modelId="{A7851AFB-038A-48E0-B6A9-5CDA81965CB7}">
      <dsp:nvSpPr>
        <dsp:cNvPr id="0" name=""/>
        <dsp:cNvSpPr/>
      </dsp:nvSpPr>
      <dsp:spPr>
        <a:xfrm>
          <a:off x="0" y="2907999"/>
          <a:ext cx="5157787" cy="77505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6D5FDE-1C58-4011-908A-173B5EDDDA4A}">
      <dsp:nvSpPr>
        <dsp:cNvPr id="0" name=""/>
        <dsp:cNvSpPr/>
      </dsp:nvSpPr>
      <dsp:spPr>
        <a:xfrm>
          <a:off x="234455" y="3082388"/>
          <a:ext cx="426282" cy="4262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4552D-DF28-432B-AA79-D664702D13AC}">
      <dsp:nvSpPr>
        <dsp:cNvPr id="0" name=""/>
        <dsp:cNvSpPr/>
      </dsp:nvSpPr>
      <dsp:spPr>
        <a:xfrm>
          <a:off x="895192" y="2907999"/>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933450" rtl="0">
            <a:lnSpc>
              <a:spcPct val="100000"/>
            </a:lnSpc>
            <a:spcBef>
              <a:spcPct val="0"/>
            </a:spcBef>
            <a:spcAft>
              <a:spcPct val="35000"/>
            </a:spcAft>
            <a:buNone/>
          </a:pPr>
          <a:r>
            <a:rPr lang="en-US" sz="2100" b="1" kern="1200" dirty="0">
              <a:latin typeface="Calibri Light" panose="020F0302020204030204"/>
            </a:rPr>
            <a:t>April - </a:t>
          </a:r>
          <a:r>
            <a:rPr lang="en-US" sz="2100" kern="1200" dirty="0">
              <a:latin typeface="Calibri Light" panose="020F0302020204030204"/>
            </a:rPr>
            <a:t>Payments made</a:t>
          </a:r>
          <a:endParaRPr lang="en-US" sz="2100" kern="1200" dirty="0"/>
        </a:p>
      </dsp:txBody>
      <dsp:txXfrm>
        <a:off x="895192" y="2907999"/>
        <a:ext cx="4262594" cy="77505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DC9C9-2207-42E9-997F-F945C02C50FB}"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096F3-4BD6-4027-86BA-4433C51FEBE0}" type="slidenum">
              <a:rPr lang="en-US" smtClean="0"/>
              <a:t>‹#›</a:t>
            </a:fld>
            <a:endParaRPr lang="en-US"/>
          </a:p>
        </p:txBody>
      </p:sp>
    </p:spTree>
    <p:extLst>
      <p:ext uri="{BB962C8B-B14F-4D97-AF65-F5344CB8AC3E}">
        <p14:creationId xmlns:p14="http://schemas.microsoft.com/office/powerpoint/2010/main" val="176934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t>Sam Hanson</a:t>
            </a:r>
          </a:p>
          <a:p>
            <a:endParaRPr lang="en-US"/>
          </a:p>
          <a:p>
            <a:endParaRPr lang="en-US"/>
          </a:p>
          <a:p>
            <a:r>
              <a:rPr lang="en-US"/>
              <a:t>Talking points:</a:t>
            </a:r>
          </a:p>
          <a:p>
            <a:pPr marL="171450" indent="-171450">
              <a:buFont typeface="Arial" panose="020B0604020202020204" pitchFamily="34" charset="0"/>
              <a:buChar char="•"/>
            </a:pPr>
            <a:r>
              <a:rPr lang="en-US" sz="1800">
                <a:effectLst/>
                <a:latin typeface="Calibri" panose="020F0502020204030204" pitchFamily="34" charset="0"/>
              </a:rPr>
              <a:t>here's another way to think about how joint activities and the R&amp;E Center work together. With the waste hierarchy in mind (on the left) - joint activities are our top priority. These programs are designed to address waste upstream in the most appropriate and beneficial way - all through a collaborative approach with both counties. This work requires behavior change, which means it is ongoing and takes time - but it is through these programs that we make progress towards the 75% recycling goal. Waste that isn't reduced, reused, or recycled through upstream efforts will end up at the R&amp;E Center where we continue to find ways to pull value from waste by extracting resources and producing RDF. Together, JA and the facility provide a comprehensive approach to waste management for our two counties. </a:t>
            </a:r>
          </a:p>
          <a:p>
            <a:pPr marL="171450" indent="-171450">
              <a:buFont typeface="Arial" panose="020B0604020202020204" pitchFamily="34" charset="0"/>
              <a:buChar char="•"/>
            </a:pPr>
            <a:r>
              <a:rPr lang="en-US"/>
              <a:t>JA is a top strategy that RC/WC have chosen to address the waste hierarchy and the 75% recycling goal</a:t>
            </a:r>
          </a:p>
        </p:txBody>
      </p:sp>
      <p:sp>
        <p:nvSpPr>
          <p:cNvPr id="4" name="Slide Number Placeholder 3"/>
          <p:cNvSpPr>
            <a:spLocks noGrp="1"/>
          </p:cNvSpPr>
          <p:nvPr>
            <p:ph type="sldNum" sz="quarter" idx="5"/>
          </p:nvPr>
        </p:nvSpPr>
        <p:spPr/>
        <p:txBody>
          <a:bodyPr/>
          <a:lstStyle/>
          <a:p>
            <a:fld id="{0BC4D674-0260-4B5D-B4DD-394EA8FC25F8}" type="slidenum">
              <a:rPr lang="en-US" smtClean="0"/>
              <a:t>4</a:t>
            </a:fld>
            <a:endParaRPr lang="en-US"/>
          </a:p>
        </p:txBody>
      </p:sp>
    </p:spTree>
    <p:extLst>
      <p:ext uri="{BB962C8B-B14F-4D97-AF65-F5344CB8AC3E}">
        <p14:creationId xmlns:p14="http://schemas.microsoft.com/office/powerpoint/2010/main" val="2144112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a:solidFill>
                  <a:srgbClr val="000000"/>
                </a:solidFill>
                <a:latin typeface="Calibri"/>
                <a:cs typeface="Calibri"/>
              </a:rPr>
              <a:t>Sam Holl</a:t>
            </a:r>
            <a:endParaRPr lang="en-US" sz="110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1100">
                <a:solidFill>
                  <a:srgbClr val="000000"/>
                </a:solidFill>
                <a:latin typeface="Calibri"/>
                <a:cs typeface="Calibri"/>
              </a:rPr>
              <a:t>The Ramsey/Washington Recycling and Energy Center is a waste processing facility owned and operated by the two counties. Both Ramsey and Washington counties have waste designation ordinances that require all MSW generated in the two counties to be delivered to the facility.</a:t>
            </a:r>
            <a:endParaRPr lang="en-US" sz="1100">
              <a:solidFill>
                <a:srgbClr val="000000"/>
              </a:solidFill>
              <a:latin typeface="Calibri" panose="020F0502020204030204" pitchFamily="34" charset="0"/>
              <a:ea typeface="Calibri"/>
              <a:cs typeface="Calibri" panose="020F0502020204030204" pitchFamily="34" charset="0"/>
            </a:endParaRPr>
          </a:p>
          <a:p>
            <a:endParaRPr lang="en-US" sz="1100">
              <a:solidFill>
                <a:srgbClr val="000000"/>
              </a:solidFill>
              <a:latin typeface="Calibri" panose="020F0502020204030204" pitchFamily="34" charset="0"/>
              <a:cs typeface="Calibri"/>
            </a:endParaRPr>
          </a:p>
          <a:p>
            <a:r>
              <a:rPr lang="en-US" sz="1100">
                <a:solidFill>
                  <a:srgbClr val="000000"/>
                </a:solidFill>
                <a:latin typeface="Calibri"/>
                <a:cs typeface="Calibri"/>
              </a:rPr>
              <a:t>The R&amp;E Center produces refuse-derived fuel, or RDF, which is transported to two Xcel waste-to-energy facilities in southern Minnesota for electricity generation. Annually, R&amp;E manages about 450,000 tons of MSW. Our RDF processing line includes ferrous and non-ferrous sortation equipment, and from that we're able to recover about 14,000 tons of metals for recycling each year.</a:t>
            </a:r>
            <a:endParaRPr lang="en-US" sz="1100">
              <a:solidFill>
                <a:srgbClr val="000000"/>
              </a:solidFill>
              <a:latin typeface="Calibri"/>
              <a:ea typeface="Calibri"/>
              <a:cs typeface="Calibri"/>
            </a:endParaRPr>
          </a:p>
          <a:p>
            <a:endParaRPr lang="en-US" sz="1100">
              <a:solidFill>
                <a:srgbClr val="000000"/>
              </a:solidFill>
              <a:latin typeface="Calibri" panose="020F0502020204030204" pitchFamily="34" charset="0"/>
              <a:cs typeface="Calibri"/>
            </a:endParaRPr>
          </a:p>
          <a:p>
            <a:r>
              <a:rPr lang="en-US" sz="1100">
                <a:solidFill>
                  <a:srgbClr val="000000"/>
                </a:solidFill>
                <a:latin typeface="Calibri"/>
                <a:cs typeface="Calibri"/>
              </a:rPr>
              <a:t>One of the drivers of R&amp;E's work is the state of Minnesota's 75% recycling goal for metro counties by 2030. For about a decade, R&amp;E has been studying how to reach that goal and find more value from waste. That includes investing in the R&amp;E Center to enhance our processes.</a:t>
            </a:r>
            <a:endParaRPr lang="en-US" sz="1100">
              <a:solidFill>
                <a:srgbClr val="000000"/>
              </a:solidFill>
              <a:latin typeface="Calibri"/>
              <a:ea typeface="Calibri"/>
              <a:cs typeface="Calibri"/>
            </a:endParaRPr>
          </a:p>
          <a:p>
            <a:endParaRPr lang="en-US" sz="1100">
              <a:solidFill>
                <a:srgbClr val="000000"/>
              </a:solidFill>
              <a:latin typeface="Calibri"/>
              <a:cs typeface="Calibri"/>
            </a:endParaRPr>
          </a:p>
          <a:p>
            <a:r>
              <a:rPr lang="en-US" sz="1000"/>
              <a:t>FYI 30 years of waste processing results </a:t>
            </a:r>
            <a:endParaRPr lang="en-US" sz="1000">
              <a:ea typeface="Calibri"/>
              <a:cs typeface="Calibri"/>
            </a:endParaRPr>
          </a:p>
          <a:p>
            <a:pPr lvl="1"/>
            <a:r>
              <a:rPr lang="en-US" sz="1000"/>
              <a:t>10.5 million tons of MSW delivered</a:t>
            </a:r>
            <a:endParaRPr lang="en-US" sz="1000">
              <a:ea typeface="Calibri"/>
              <a:cs typeface="Calibri"/>
            </a:endParaRPr>
          </a:p>
          <a:p>
            <a:pPr lvl="1"/>
            <a:r>
              <a:rPr lang="en-US" sz="1000"/>
              <a:t>9.25 million tons processed</a:t>
            </a:r>
            <a:endParaRPr lang="en-US" sz="1000">
              <a:ea typeface="Calibri"/>
              <a:cs typeface="Calibri"/>
            </a:endParaRPr>
          </a:p>
          <a:p>
            <a:pPr lvl="1"/>
            <a:r>
              <a:rPr lang="en-US" sz="1000"/>
              <a:t>8 million tons of RDF produced used by Xcel Energy to generate electricity</a:t>
            </a:r>
            <a:endParaRPr lang="en-US" sz="1000">
              <a:ea typeface="Calibri"/>
              <a:cs typeface="Calibri"/>
            </a:endParaRPr>
          </a:p>
          <a:p>
            <a:pPr lvl="1"/>
            <a:r>
              <a:rPr lang="en-US" sz="1000"/>
              <a:t>400,000 tons of metals recycled</a:t>
            </a:r>
            <a:endParaRPr lang="en-US" sz="1000">
              <a:ea typeface="Calibri"/>
              <a:cs typeface="Calibri"/>
            </a:endParaRPr>
          </a:p>
          <a:p>
            <a:endParaRPr lang="en-US" sz="1000"/>
          </a:p>
          <a:p>
            <a:r>
              <a:rPr lang="en-US" sz="1000"/>
              <a:t>Over the same period:</a:t>
            </a:r>
            <a:endParaRPr lang="en-US" sz="1000">
              <a:ea typeface="Calibri"/>
              <a:cs typeface="Calibri"/>
            </a:endParaRPr>
          </a:p>
          <a:p>
            <a:pPr lvl="1"/>
            <a:r>
              <a:rPr lang="en-US" sz="1000"/>
              <a:t>Source separated recycling went from nearly 0% to over 50%</a:t>
            </a:r>
            <a:endParaRPr lang="en-US" sz="1000">
              <a:ea typeface="Calibri"/>
              <a:cs typeface="Calibri"/>
            </a:endParaRPr>
          </a:p>
          <a:p>
            <a:endParaRPr lang="en-US"/>
          </a:p>
          <a:p>
            <a:endParaRPr lang="en-US" sz="1100">
              <a:solidFill>
                <a:srgbClr val="000000"/>
              </a:solidFill>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0BC4D674-0260-4B5D-B4DD-394EA8FC25F8}" type="slidenum">
              <a:rPr lang="en-US" smtClean="0"/>
              <a:t>5</a:t>
            </a:fld>
            <a:endParaRPr lang="en-US"/>
          </a:p>
        </p:txBody>
      </p:sp>
    </p:spTree>
    <p:extLst>
      <p:ext uri="{BB962C8B-B14F-4D97-AF65-F5344CB8AC3E}">
        <p14:creationId xmlns:p14="http://schemas.microsoft.com/office/powerpoint/2010/main" val="118261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714375"/>
            <a:ext cx="6365875" cy="35814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515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million tons = same amount of estimated plastic entering the ocean every year – Not sure if this number looks out of place giving that R&amp;E </a:t>
            </a:r>
            <a:r>
              <a:rPr lang="en-US"/>
              <a:t>is processing 450,000 tons a year.</a:t>
            </a:r>
            <a:endParaRPr lang="en-US" dirty="0"/>
          </a:p>
        </p:txBody>
      </p:sp>
      <p:sp>
        <p:nvSpPr>
          <p:cNvPr id="4" name="Slide Number Placeholder 3"/>
          <p:cNvSpPr>
            <a:spLocks noGrp="1"/>
          </p:cNvSpPr>
          <p:nvPr>
            <p:ph type="sldNum" sz="quarter" idx="5"/>
          </p:nvPr>
        </p:nvSpPr>
        <p:spPr/>
        <p:txBody>
          <a:bodyPr/>
          <a:lstStyle/>
          <a:p>
            <a:fld id="{DD96D20F-2357-4770-AEAB-C029E221C904}" type="slidenum">
              <a:rPr lang="en-US" smtClean="0"/>
              <a:t>7</a:t>
            </a:fld>
            <a:endParaRPr lang="en-US"/>
          </a:p>
        </p:txBody>
      </p:sp>
    </p:spTree>
    <p:extLst>
      <p:ext uri="{BB962C8B-B14F-4D97-AF65-F5344CB8AC3E}">
        <p14:creationId xmlns:p14="http://schemas.microsoft.com/office/powerpoint/2010/main" val="4059050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7A4D-55D4-2232-A902-6C90742902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8C36B5-4FBD-4D2E-C468-5781DFE6D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2FE799-987E-D194-9760-0AB6B456426F}"/>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5" name="Footer Placeholder 4">
            <a:extLst>
              <a:ext uri="{FF2B5EF4-FFF2-40B4-BE49-F238E27FC236}">
                <a16:creationId xmlns:a16="http://schemas.microsoft.com/office/drawing/2014/main" id="{66AA0D53-4DEA-B820-1D5C-D0D2BA90C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8605-92DD-D8A3-FC47-18C8AEEE6EDE}"/>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802517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12659-D563-97D4-F3EE-7AA78739FD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A08717-EB21-6D87-77F1-E6D57CDC6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000FA-5AF8-E5E8-9507-E63B108F9403}"/>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5" name="Footer Placeholder 4">
            <a:extLst>
              <a:ext uri="{FF2B5EF4-FFF2-40B4-BE49-F238E27FC236}">
                <a16:creationId xmlns:a16="http://schemas.microsoft.com/office/drawing/2014/main" id="{2A6B9084-4E1E-325F-321E-F3A4986AE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EB23F-5844-7A4B-6FFE-DC948659BB67}"/>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53452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79C90C-F7A9-C021-5A46-3643EF553C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952B8F-96B4-F83B-FB28-42F0684E35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741EE-03B7-4332-AE3C-0725442514AF}"/>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5" name="Footer Placeholder 4">
            <a:extLst>
              <a:ext uri="{FF2B5EF4-FFF2-40B4-BE49-F238E27FC236}">
                <a16:creationId xmlns:a16="http://schemas.microsoft.com/office/drawing/2014/main" id="{8BB98D80-8DE6-592D-6335-7F0022E3B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B43EE-381B-B741-2592-1F0D872E5E12}"/>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3605784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653E953-E8D9-C343-B88C-CF489A83B5F5}"/>
              </a:ext>
            </a:extLst>
          </p:cNvPr>
          <p:cNvSpPr>
            <a:spLocks noGrp="1"/>
          </p:cNvSpPr>
          <p:nvPr>
            <p:ph type="title" hasCustomPrompt="1"/>
          </p:nvPr>
        </p:nvSpPr>
        <p:spPr>
          <a:xfrm>
            <a:off x="838200" y="681037"/>
            <a:ext cx="10515600" cy="517002"/>
          </a:xfrm>
          <a:prstGeom prst="rect">
            <a:avLst/>
          </a:prstGeom>
        </p:spPr>
        <p:txBody>
          <a:bodyPr vert="horz" lIns="91440" tIns="45720" rIns="91440" bIns="45720" rtlCol="0" anchor="ctr">
            <a:normAutofit/>
          </a:bodyPr>
          <a:lstStyle>
            <a:lvl1pPr>
              <a:defRPr sz="4000">
                <a:solidFill>
                  <a:schemeClr val="tx2"/>
                </a:solidFill>
              </a:defRPr>
            </a:lvl1pPr>
          </a:lstStyle>
          <a:p>
            <a:r>
              <a:rPr lang="en-US"/>
              <a:t>Page Headline</a:t>
            </a:r>
          </a:p>
        </p:txBody>
      </p:sp>
      <p:sp>
        <p:nvSpPr>
          <p:cNvPr id="6" name="Text Placeholder 2">
            <a:extLst>
              <a:ext uri="{FF2B5EF4-FFF2-40B4-BE49-F238E27FC236}">
                <a16:creationId xmlns:a16="http://schemas.microsoft.com/office/drawing/2014/main" id="{54866410-3E56-2A40-8876-253CDA4BC10C}"/>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132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653E953-E8D9-C343-B88C-CF489A83B5F5}"/>
              </a:ext>
            </a:extLst>
          </p:cNvPr>
          <p:cNvSpPr>
            <a:spLocks noGrp="1"/>
          </p:cNvSpPr>
          <p:nvPr>
            <p:ph type="title" hasCustomPrompt="1"/>
          </p:nvPr>
        </p:nvSpPr>
        <p:spPr>
          <a:xfrm>
            <a:off x="838200" y="681037"/>
            <a:ext cx="10515600" cy="517002"/>
          </a:xfrm>
          <a:prstGeom prst="rect">
            <a:avLst/>
          </a:prstGeom>
        </p:spPr>
        <p:txBody>
          <a:bodyPr vert="horz" lIns="91440" tIns="45720" rIns="91440" bIns="45720" rtlCol="0" anchor="ctr">
            <a:normAutofit/>
          </a:bodyPr>
          <a:lstStyle>
            <a:lvl1pPr>
              <a:defRPr sz="4000">
                <a:solidFill>
                  <a:srgbClr val="213747"/>
                </a:solidFill>
              </a:defRPr>
            </a:lvl1pPr>
          </a:lstStyle>
          <a:p>
            <a:r>
              <a:rPr lang="en-US"/>
              <a:t>Page Headline</a:t>
            </a:r>
          </a:p>
        </p:txBody>
      </p:sp>
      <p:sp>
        <p:nvSpPr>
          <p:cNvPr id="6" name="Text Placeholder 2">
            <a:extLst>
              <a:ext uri="{FF2B5EF4-FFF2-40B4-BE49-F238E27FC236}">
                <a16:creationId xmlns:a16="http://schemas.microsoft.com/office/drawing/2014/main" id="{54866410-3E56-2A40-8876-253CDA4BC10C}"/>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CB304DE6-598A-4295-99EB-94E94CBE20B6}"/>
              </a:ext>
            </a:extLst>
          </p:cNvPr>
          <p:cNvSpPr>
            <a:spLocks noGrp="1"/>
          </p:cNvSpPr>
          <p:nvPr>
            <p:ph type="sldNum" sz="quarter" idx="10"/>
          </p:nvPr>
        </p:nvSpPr>
        <p:spPr/>
        <p:txBody>
          <a:bodyPr/>
          <a:lstStyle/>
          <a:p>
            <a:fld id="{C980C5FB-054C-463C-8535-A63C88030340}" type="slidenum">
              <a:rPr lang="en-US" smtClean="0"/>
              <a:pPr/>
              <a:t>‹#›</a:t>
            </a:fld>
            <a:endParaRPr lang="en-US"/>
          </a:p>
        </p:txBody>
      </p:sp>
    </p:spTree>
    <p:extLst>
      <p:ext uri="{BB962C8B-B14F-4D97-AF65-F5344CB8AC3E}">
        <p14:creationId xmlns:p14="http://schemas.microsoft.com/office/powerpoint/2010/main" val="2122892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AC99635-1D7E-E841-B5C8-B4CA556D461A}"/>
              </a:ext>
            </a:extLst>
          </p:cNvPr>
          <p:cNvSpPr>
            <a:spLocks noGrp="1"/>
          </p:cNvSpPr>
          <p:nvPr>
            <p:ph type="title" hasCustomPrompt="1"/>
          </p:nvPr>
        </p:nvSpPr>
        <p:spPr>
          <a:xfrm>
            <a:off x="838200" y="681037"/>
            <a:ext cx="7240793" cy="517002"/>
          </a:xfrm>
          <a:prstGeom prst="rect">
            <a:avLst/>
          </a:prstGeom>
        </p:spPr>
        <p:txBody>
          <a:bodyPr vert="horz" lIns="91440" tIns="45720" rIns="91440" bIns="45720" rtlCol="0" anchor="ctr">
            <a:normAutofit/>
          </a:bodyPr>
          <a:lstStyle>
            <a:lvl1pPr>
              <a:defRPr sz="4000">
                <a:solidFill>
                  <a:schemeClr val="tx2"/>
                </a:solidFill>
              </a:defRPr>
            </a:lvl1pPr>
          </a:lstStyle>
          <a:p>
            <a:r>
              <a:rPr lang="en-US"/>
              <a:t>Page Headline</a:t>
            </a:r>
          </a:p>
        </p:txBody>
      </p:sp>
      <p:sp>
        <p:nvSpPr>
          <p:cNvPr id="6" name="Text Placeholder 2">
            <a:extLst>
              <a:ext uri="{FF2B5EF4-FFF2-40B4-BE49-F238E27FC236}">
                <a16:creationId xmlns:a16="http://schemas.microsoft.com/office/drawing/2014/main" id="{1350E853-5CEE-9740-8AAE-372C1308B2B2}"/>
              </a:ext>
            </a:extLst>
          </p:cNvPr>
          <p:cNvSpPr>
            <a:spLocks noGrp="1"/>
          </p:cNvSpPr>
          <p:nvPr>
            <p:ph idx="1" hasCustomPrompt="1"/>
          </p:nvPr>
        </p:nvSpPr>
        <p:spPr>
          <a:xfrm>
            <a:off x="838200" y="1825625"/>
            <a:ext cx="7240793"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Fifth level</a:t>
            </a:r>
          </a:p>
        </p:txBody>
      </p:sp>
    </p:spTree>
    <p:extLst>
      <p:ext uri="{BB962C8B-B14F-4D97-AF65-F5344CB8AC3E}">
        <p14:creationId xmlns:p14="http://schemas.microsoft.com/office/powerpoint/2010/main" val="3262629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AC99635-1D7E-E841-B5C8-B4CA556D461A}"/>
              </a:ext>
            </a:extLst>
          </p:cNvPr>
          <p:cNvSpPr>
            <a:spLocks noGrp="1"/>
          </p:cNvSpPr>
          <p:nvPr>
            <p:ph type="title" hasCustomPrompt="1"/>
          </p:nvPr>
        </p:nvSpPr>
        <p:spPr>
          <a:xfrm>
            <a:off x="838200" y="681037"/>
            <a:ext cx="7240793" cy="517002"/>
          </a:xfrm>
          <a:prstGeom prst="rect">
            <a:avLst/>
          </a:prstGeom>
        </p:spPr>
        <p:txBody>
          <a:bodyPr vert="horz" lIns="91440" tIns="45720" rIns="91440" bIns="45720" rtlCol="0" anchor="ctr">
            <a:normAutofit/>
          </a:bodyPr>
          <a:lstStyle>
            <a:lvl1pPr>
              <a:defRPr sz="4000">
                <a:solidFill>
                  <a:srgbClr val="86D100"/>
                </a:solidFill>
              </a:defRPr>
            </a:lvl1pPr>
          </a:lstStyle>
          <a:p>
            <a:r>
              <a:rPr lang="en-US"/>
              <a:t>Page Headline</a:t>
            </a:r>
          </a:p>
        </p:txBody>
      </p:sp>
      <p:sp>
        <p:nvSpPr>
          <p:cNvPr id="6" name="Text Placeholder 2">
            <a:extLst>
              <a:ext uri="{FF2B5EF4-FFF2-40B4-BE49-F238E27FC236}">
                <a16:creationId xmlns:a16="http://schemas.microsoft.com/office/drawing/2014/main" id="{1350E853-5CEE-9740-8AAE-372C1308B2B2}"/>
              </a:ext>
            </a:extLst>
          </p:cNvPr>
          <p:cNvSpPr>
            <a:spLocks noGrp="1"/>
          </p:cNvSpPr>
          <p:nvPr>
            <p:ph idx="1" hasCustomPrompt="1"/>
          </p:nvPr>
        </p:nvSpPr>
        <p:spPr>
          <a:xfrm>
            <a:off x="838200" y="1825625"/>
            <a:ext cx="7240793"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Fifth level</a:t>
            </a:r>
          </a:p>
        </p:txBody>
      </p:sp>
    </p:spTree>
    <p:extLst>
      <p:ext uri="{BB962C8B-B14F-4D97-AF65-F5344CB8AC3E}">
        <p14:creationId xmlns:p14="http://schemas.microsoft.com/office/powerpoint/2010/main" val="487629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5CDCB-4039-EEA2-E2CA-9EBD170D41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131F1-4200-8855-E808-84673F7C8F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B59C9-2FF9-C19D-EADD-C34D4674FBF0}"/>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5" name="Footer Placeholder 4">
            <a:extLst>
              <a:ext uri="{FF2B5EF4-FFF2-40B4-BE49-F238E27FC236}">
                <a16:creationId xmlns:a16="http://schemas.microsoft.com/office/drawing/2014/main" id="{45F467A2-F952-C664-13D1-8E9004164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876FC-5876-A909-20F2-6DFB2A6252F8}"/>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198920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975F-34CA-3B6D-AFEA-5204EAA935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FB67C-F4A9-83B3-9614-417A4C0E1A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F0A5CF-BCF0-DFF3-E15B-EE4C9702397B}"/>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5" name="Footer Placeholder 4">
            <a:extLst>
              <a:ext uri="{FF2B5EF4-FFF2-40B4-BE49-F238E27FC236}">
                <a16:creationId xmlns:a16="http://schemas.microsoft.com/office/drawing/2014/main" id="{914F8B2C-17CE-B9AC-3BA4-5EA65F5AC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FC700-60E5-BF30-3D94-032F67E410E6}"/>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652028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884E-8202-C84E-5E37-EE45767A0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A2A38-4775-26A0-FCC3-579CBA1977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D8F589-A6B0-E81E-62E5-FFA4B72C7D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9A4701-8494-4464-B445-6FDEABDBFC74}"/>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6" name="Footer Placeholder 5">
            <a:extLst>
              <a:ext uri="{FF2B5EF4-FFF2-40B4-BE49-F238E27FC236}">
                <a16:creationId xmlns:a16="http://schemas.microsoft.com/office/drawing/2014/main" id="{B2267BB6-65F9-D3FD-12B5-14BAC51E9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09C927-66E2-3936-47EB-6737EACFF13C}"/>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356787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1345-5A2C-E214-BB2D-2959DEFFB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74B289-1D02-8441-BAF1-0EF4F254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EFBD96-936F-91ED-627C-FD8A7C3944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02CC23-59AF-8477-1D84-E250EC95C8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326C0B-2111-B07E-973A-427E748465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E934B3-9376-2DB3-DAD1-17A9E109590F}"/>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8" name="Footer Placeholder 7">
            <a:extLst>
              <a:ext uri="{FF2B5EF4-FFF2-40B4-BE49-F238E27FC236}">
                <a16:creationId xmlns:a16="http://schemas.microsoft.com/office/drawing/2014/main" id="{2338EDE3-7FA1-42F9-C068-67E1FDDDF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ADEAB-52A6-870D-2463-149953989D3E}"/>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1288981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A8C3-5B22-5146-EC34-C08232994D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CFA0D6-DBFF-CE74-4449-153F86E3ABB1}"/>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4" name="Footer Placeholder 3">
            <a:extLst>
              <a:ext uri="{FF2B5EF4-FFF2-40B4-BE49-F238E27FC236}">
                <a16:creationId xmlns:a16="http://schemas.microsoft.com/office/drawing/2014/main" id="{C72909C8-C64C-1EC6-9157-C910906E8F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9A0D0-87EE-5C66-2EA4-0F6F25202C6D}"/>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341632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7FC65-F244-BE5B-9171-B01CFD6E6DE4}"/>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3" name="Footer Placeholder 2">
            <a:extLst>
              <a:ext uri="{FF2B5EF4-FFF2-40B4-BE49-F238E27FC236}">
                <a16:creationId xmlns:a16="http://schemas.microsoft.com/office/drawing/2014/main" id="{2B51D409-C99F-7EC0-4A27-7FA0EE5662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361FF9-4DF5-0468-8017-0758FD2389E6}"/>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8500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FB7-A84F-6338-8068-09FF55FBC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D64D0F-86C6-9BAE-82C6-77779921DF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9F4722-F371-4C64-377C-62B11FCA6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91A27-EC5D-B371-0A48-5A134F70A3AC}"/>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6" name="Footer Placeholder 5">
            <a:extLst>
              <a:ext uri="{FF2B5EF4-FFF2-40B4-BE49-F238E27FC236}">
                <a16:creationId xmlns:a16="http://schemas.microsoft.com/office/drawing/2014/main" id="{03478167-E6CC-2973-2676-CB428FB48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A03FC-8DDC-80E6-6BAC-15402B7ABBB5}"/>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587378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1704-A539-5796-989A-5823097C4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60F761-FB7A-E330-9C55-98CE77686F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ACF31C-D3C1-E039-0A65-94575EFF1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9716C-31E3-BF88-DFDE-708E75C0B256}"/>
              </a:ext>
            </a:extLst>
          </p:cNvPr>
          <p:cNvSpPr>
            <a:spLocks noGrp="1"/>
          </p:cNvSpPr>
          <p:nvPr>
            <p:ph type="dt" sz="half" idx="10"/>
          </p:nvPr>
        </p:nvSpPr>
        <p:spPr/>
        <p:txBody>
          <a:bodyPr/>
          <a:lstStyle/>
          <a:p>
            <a:fld id="{7A17B231-4814-4F41-95F5-BDE143272948}" type="datetimeFigureOut">
              <a:rPr lang="en-US" smtClean="0"/>
              <a:t>2/4/2025</a:t>
            </a:fld>
            <a:endParaRPr lang="en-US"/>
          </a:p>
        </p:txBody>
      </p:sp>
      <p:sp>
        <p:nvSpPr>
          <p:cNvPr id="6" name="Footer Placeholder 5">
            <a:extLst>
              <a:ext uri="{FF2B5EF4-FFF2-40B4-BE49-F238E27FC236}">
                <a16:creationId xmlns:a16="http://schemas.microsoft.com/office/drawing/2014/main" id="{7157CC5B-E302-FA29-6243-C6FF56C069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81E09-1441-BD9A-2FCB-2BC4D5398AE4}"/>
              </a:ext>
            </a:extLst>
          </p:cNvPr>
          <p:cNvSpPr>
            <a:spLocks noGrp="1"/>
          </p:cNvSpPr>
          <p:nvPr>
            <p:ph type="sldNum" sz="quarter" idx="12"/>
          </p:nvPr>
        </p:nvSpPr>
        <p:spPr/>
        <p:txBody>
          <a:bodyPr/>
          <a:lstStyle/>
          <a:p>
            <a:fld id="{5D5F0A96-6EEB-4D46-86EE-4588ECCB7BC0}" type="slidenum">
              <a:rPr lang="en-US" smtClean="0"/>
              <a:t>‹#›</a:t>
            </a:fld>
            <a:endParaRPr lang="en-US"/>
          </a:p>
        </p:txBody>
      </p:sp>
    </p:spTree>
    <p:extLst>
      <p:ext uri="{BB962C8B-B14F-4D97-AF65-F5344CB8AC3E}">
        <p14:creationId xmlns:p14="http://schemas.microsoft.com/office/powerpoint/2010/main" val="343773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792BA6-F824-D6BC-A356-600EBE983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BA071-416A-64D0-0B78-CDD164B1F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44632-0F3C-4536-6E40-EABE25DC5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7B231-4814-4F41-95F5-BDE143272948}" type="datetimeFigureOut">
              <a:rPr lang="en-US" smtClean="0"/>
              <a:t>2/4/2025</a:t>
            </a:fld>
            <a:endParaRPr lang="en-US"/>
          </a:p>
        </p:txBody>
      </p:sp>
      <p:sp>
        <p:nvSpPr>
          <p:cNvPr id="5" name="Footer Placeholder 4">
            <a:extLst>
              <a:ext uri="{FF2B5EF4-FFF2-40B4-BE49-F238E27FC236}">
                <a16:creationId xmlns:a16="http://schemas.microsoft.com/office/drawing/2014/main" id="{A5FBA09B-3257-BD14-D48E-043BC3DDBE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F21A4-EC3F-AABF-3D81-33C7B98336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F0A96-6EEB-4D46-86EE-4588ECCB7BC0}" type="slidenum">
              <a:rPr lang="en-US" smtClean="0"/>
              <a:t>‹#›</a:t>
            </a:fld>
            <a:endParaRPr lang="en-US"/>
          </a:p>
        </p:txBody>
      </p:sp>
    </p:spTree>
    <p:extLst>
      <p:ext uri="{BB962C8B-B14F-4D97-AF65-F5344CB8AC3E}">
        <p14:creationId xmlns:p14="http://schemas.microsoft.com/office/powerpoint/2010/main" val="2353753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mailto:Andiaye@mnchamber.com" TargetMode="External"/><Relationship Id="rId7" Type="http://schemas.openxmlformats.org/officeDocument/2006/relationships/image" Target="../media/image30.svg"/><Relationship Id="rId2" Type="http://schemas.microsoft.com/office/2018/10/relationships/comments" Target="../comments/modernComment_2E5_D910AB7E.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hyperlink" Target="mailto:Leslie.mccollam@recyclingandenergy.org" TargetMode="External"/><Relationship Id="rId4" Type="http://schemas.openxmlformats.org/officeDocument/2006/relationships/hyperlink" Target="mailto:jessica.paquin@recyclingandenergy.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2E0_5F88810B.xm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0EA178-6794-E402-A1ED-0DBA30C06B18}"/>
              </a:ext>
            </a:extLst>
          </p:cNvPr>
          <p:cNvSpPr>
            <a:spLocks noGrp="1"/>
          </p:cNvSpPr>
          <p:nvPr>
            <p:ph type="ctrTitle"/>
          </p:nvPr>
        </p:nvSpPr>
        <p:spPr>
          <a:xfrm>
            <a:off x="1289304" y="3082636"/>
            <a:ext cx="8921672" cy="1713305"/>
          </a:xfrm>
        </p:spPr>
        <p:txBody>
          <a:bodyPr anchor="b">
            <a:normAutofit/>
          </a:bodyPr>
          <a:lstStyle/>
          <a:p>
            <a:pPr algn="l"/>
            <a:r>
              <a:rPr lang="en-US" sz="4400" b="1" dirty="0"/>
              <a:t>Information Session</a:t>
            </a:r>
          </a:p>
        </p:txBody>
      </p:sp>
      <p:sp>
        <p:nvSpPr>
          <p:cNvPr id="3" name="Subtitle 2">
            <a:extLst>
              <a:ext uri="{FF2B5EF4-FFF2-40B4-BE49-F238E27FC236}">
                <a16:creationId xmlns:a16="http://schemas.microsoft.com/office/drawing/2014/main" id="{BBBB23D4-1D6D-130C-6535-BE07FF94F4B3}"/>
              </a:ext>
            </a:extLst>
          </p:cNvPr>
          <p:cNvSpPr>
            <a:spLocks noGrp="1"/>
          </p:cNvSpPr>
          <p:nvPr>
            <p:ph type="subTitle" idx="1"/>
          </p:nvPr>
        </p:nvSpPr>
        <p:spPr>
          <a:xfrm>
            <a:off x="1289303" y="4703578"/>
            <a:ext cx="7321298" cy="753165"/>
          </a:xfrm>
        </p:spPr>
        <p:txBody>
          <a:bodyPr anchor="t">
            <a:normAutofit/>
          </a:bodyPr>
          <a:lstStyle/>
          <a:p>
            <a:pPr algn="l"/>
            <a:r>
              <a:rPr lang="en-US" dirty="0"/>
              <a:t>January 15, 2025</a:t>
            </a:r>
          </a:p>
        </p:txBody>
      </p:sp>
      <p:pic>
        <p:nvPicPr>
          <p:cNvPr id="4" name="Picture 3" descr="A black background with white text&#10;&#10;Description automatically generated">
            <a:extLst>
              <a:ext uri="{FF2B5EF4-FFF2-40B4-BE49-F238E27FC236}">
                <a16:creationId xmlns:a16="http://schemas.microsoft.com/office/drawing/2014/main" id="{3032D19D-48A2-BD2D-A5E2-9F23E27BEBF0}"/>
              </a:ext>
            </a:extLst>
          </p:cNvPr>
          <p:cNvPicPr>
            <a:picLocks noChangeAspect="1"/>
          </p:cNvPicPr>
          <p:nvPr/>
        </p:nvPicPr>
        <p:blipFill>
          <a:blip r:embed="rId2"/>
          <a:stretch>
            <a:fillRect/>
          </a:stretch>
        </p:blipFill>
        <p:spPr>
          <a:xfrm>
            <a:off x="3024909" y="762817"/>
            <a:ext cx="6130636" cy="2319002"/>
          </a:xfrm>
          <a:prstGeom prst="rect">
            <a:avLst/>
          </a:prstGeom>
        </p:spPr>
      </p:pic>
    </p:spTree>
    <p:extLst>
      <p:ext uri="{BB962C8B-B14F-4D97-AF65-F5344CB8AC3E}">
        <p14:creationId xmlns:p14="http://schemas.microsoft.com/office/powerpoint/2010/main" val="1767464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4A6DAA-2772-8844-DED0-7AA3C067F4CD}"/>
              </a:ext>
            </a:extLst>
          </p:cNvPr>
          <p:cNvSpPr>
            <a:spLocks noGrp="1"/>
          </p:cNvSpPr>
          <p:nvPr>
            <p:ph type="title"/>
          </p:nvPr>
        </p:nvSpPr>
        <p:spPr>
          <a:xfrm>
            <a:off x="841248" y="256032"/>
            <a:ext cx="10506456" cy="1014984"/>
          </a:xfrm>
        </p:spPr>
        <p:txBody>
          <a:bodyPr anchor="b">
            <a:normAutofit/>
          </a:bodyPr>
          <a:lstStyle/>
          <a:p>
            <a:r>
              <a:rPr lang="en-US" b="1" dirty="0"/>
              <a:t>About</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4C5D9A-6D90-21D9-29E0-B1DFEB0069F4}"/>
              </a:ext>
            </a:extLst>
          </p:cNvPr>
          <p:cNvSpPr>
            <a:spLocks noGrp="1"/>
          </p:cNvSpPr>
          <p:nvPr>
            <p:ph idx="1"/>
          </p:nvPr>
        </p:nvSpPr>
        <p:spPr>
          <a:xfrm>
            <a:off x="841248" y="1872848"/>
            <a:ext cx="7042222" cy="4722669"/>
          </a:xfrm>
        </p:spPr>
        <p:txBody>
          <a:bodyPr vert="horz" lIns="91440" tIns="45720" rIns="91440" bIns="45720" rtlCol="0" anchor="t">
            <a:normAutofit fontScale="85000" lnSpcReduction="10000"/>
          </a:bodyPr>
          <a:lstStyle/>
          <a:p>
            <a:pPr marL="0" indent="0" defTabSz="685800">
              <a:spcBef>
                <a:spcPts val="750"/>
              </a:spcBef>
              <a:buNone/>
            </a:pPr>
            <a:r>
              <a:rPr lang="en-US" sz="2000" b="1" kern="1200" dirty="0">
                <a:latin typeface="+mn-lt"/>
                <a:ea typeface="+mn-ea"/>
                <a:cs typeface="+mn-cs"/>
              </a:rPr>
              <a:t>Launched in 2021 </a:t>
            </a:r>
            <a:r>
              <a:rPr lang="en-US" sz="2000" dirty="0"/>
              <a:t>in response to increased food waste and food insecurity</a:t>
            </a:r>
            <a:endParaRPr lang="en-US" sz="2000" kern="1200" dirty="0">
              <a:latin typeface="+mn-lt"/>
              <a:ea typeface="Calibri"/>
              <a:cs typeface="Calibri"/>
            </a:endParaRPr>
          </a:p>
          <a:p>
            <a:pPr marL="0" indent="0" defTabSz="685800">
              <a:spcBef>
                <a:spcPts val="750"/>
              </a:spcBef>
              <a:buNone/>
            </a:pPr>
            <a:br>
              <a:rPr lang="en-US" sz="2000" b="1" dirty="0"/>
            </a:br>
            <a:r>
              <a:rPr lang="en-US" sz="2000" b="1" kern="1200" dirty="0">
                <a:latin typeface="+mn-lt"/>
                <a:ea typeface="+mn-ea"/>
                <a:cs typeface="+mn-cs"/>
              </a:rPr>
              <a:t>Purpose:</a:t>
            </a:r>
            <a:r>
              <a:rPr lang="en-US" sz="2000" b="1" dirty="0"/>
              <a:t>  </a:t>
            </a:r>
            <a:r>
              <a:rPr lang="en-US" sz="2000" dirty="0"/>
              <a:t>Recover surplus, edible food to distribute to people in need.</a:t>
            </a:r>
            <a:endParaRPr lang="en-US" sz="2000" kern="1200" dirty="0">
              <a:latin typeface="+mn-lt"/>
              <a:ea typeface="Calibri"/>
              <a:cs typeface="Calibri"/>
            </a:endParaRPr>
          </a:p>
          <a:p>
            <a:pPr marL="0" indent="0" defTabSz="685800">
              <a:spcBef>
                <a:spcPts val="750"/>
              </a:spcBef>
              <a:buNone/>
            </a:pPr>
            <a:br>
              <a:rPr lang="en-US" sz="2000" b="1" dirty="0"/>
            </a:br>
            <a:r>
              <a:rPr lang="en-US" sz="2000" b="1" kern="1200" dirty="0">
                <a:latin typeface="+mn-lt"/>
                <a:ea typeface="+mn-ea"/>
                <a:cs typeface="+mn-cs"/>
              </a:rPr>
              <a:t>Who Can Apply: </a:t>
            </a:r>
            <a:r>
              <a:rPr lang="en-US" sz="2000" dirty="0"/>
              <a:t>Businesses (grocery stores, food distributors, cafeterias), non-profits, colleges, churches</a:t>
            </a:r>
            <a:endParaRPr lang="en-US" sz="2000" kern="1200" dirty="0">
              <a:latin typeface="+mn-lt"/>
              <a:ea typeface="Calibri"/>
              <a:cs typeface="Calibri"/>
            </a:endParaRPr>
          </a:p>
          <a:p>
            <a:pPr marL="514350" lvl="1" indent="-171450" defTabSz="685800">
              <a:spcBef>
                <a:spcPts val="375"/>
              </a:spcBef>
            </a:pPr>
            <a:r>
              <a:rPr lang="en-US" sz="2000" dirty="0"/>
              <a:t>Recover and/or donate food in</a:t>
            </a:r>
            <a:r>
              <a:rPr lang="en-US" sz="2000" kern="1200" dirty="0">
                <a:latin typeface="+mn-lt"/>
                <a:ea typeface="+mn-ea"/>
                <a:cs typeface="+mn-cs"/>
              </a:rPr>
              <a:t> Ramsey or Washington County</a:t>
            </a:r>
            <a:endParaRPr lang="en-US" sz="2000" kern="1200" dirty="0">
              <a:latin typeface="+mn-lt"/>
              <a:ea typeface="Calibri"/>
              <a:cs typeface="Calibri"/>
            </a:endParaRPr>
          </a:p>
          <a:p>
            <a:pPr marL="514350" lvl="1" indent="-171450" defTabSz="685800">
              <a:spcBef>
                <a:spcPts val="375"/>
              </a:spcBef>
            </a:pPr>
            <a:r>
              <a:rPr lang="en-US" sz="2000" kern="1200">
                <a:latin typeface="+mn-lt"/>
                <a:ea typeface="+mn-ea"/>
                <a:cs typeface="+mn-cs"/>
              </a:rPr>
              <a:t>Grants awarded per</a:t>
            </a:r>
            <a:r>
              <a:rPr lang="en-US" sz="2000"/>
              <a:t> address</a:t>
            </a:r>
          </a:p>
          <a:p>
            <a:pPr marL="514350" lvl="1" indent="-171450" defTabSz="685800">
              <a:spcBef>
                <a:spcPts val="375"/>
              </a:spcBef>
            </a:pPr>
            <a:r>
              <a:rPr lang="en-US" sz="2000"/>
              <a:t>Must be able to provide a W9 form</a:t>
            </a:r>
            <a:br>
              <a:rPr lang="en-US" sz="2000" dirty="0"/>
            </a:br>
            <a:endParaRPr lang="en-US" sz="2000" kern="1200">
              <a:latin typeface="+mn-lt"/>
              <a:ea typeface="Calibri"/>
              <a:cs typeface="Calibri"/>
            </a:endParaRPr>
          </a:p>
          <a:p>
            <a:pPr marL="0" indent="0" defTabSz="685800">
              <a:spcBef>
                <a:spcPts val="750"/>
              </a:spcBef>
              <a:buNone/>
            </a:pPr>
            <a:r>
              <a:rPr lang="en-US" sz="2000" b="1" kern="1200" dirty="0">
                <a:latin typeface="+mn-lt"/>
                <a:ea typeface="+mn-ea"/>
                <a:cs typeface="+mn-cs"/>
              </a:rPr>
              <a:t>Grant Limit: </a:t>
            </a:r>
            <a:r>
              <a:rPr lang="en-US" sz="2000" kern="1200" dirty="0">
                <a:latin typeface="+mn-lt"/>
                <a:ea typeface="+mn-ea"/>
                <a:cs typeface="+mn-cs"/>
              </a:rPr>
              <a:t>$</a:t>
            </a:r>
            <a:r>
              <a:rPr lang="en-US" sz="2000" dirty="0"/>
              <a:t>20,000 </a:t>
            </a:r>
            <a:endParaRPr lang="en-US" sz="2000" kern="1200">
              <a:latin typeface="+mn-lt"/>
              <a:ea typeface="Calibri"/>
              <a:cs typeface="Calibri"/>
            </a:endParaRPr>
          </a:p>
          <a:p>
            <a:pPr marL="514350" lvl="1" indent="-171450" defTabSz="685800">
              <a:spcBef>
                <a:spcPts val="375"/>
              </a:spcBef>
            </a:pPr>
            <a:r>
              <a:rPr lang="en-US" sz="2000" dirty="0"/>
              <a:t>50% of the grant award is provided at project start, 50% via reimbursement, $250 for completing a final report.</a:t>
            </a:r>
            <a:br>
              <a:rPr lang="en-US" sz="2000" dirty="0"/>
            </a:br>
            <a:endParaRPr lang="en-US" sz="2000" kern="1200" dirty="0">
              <a:solidFill>
                <a:schemeClr val="tx1"/>
              </a:solidFill>
              <a:latin typeface="+mn-lt"/>
              <a:ea typeface="Calibri"/>
              <a:cs typeface="Calibri"/>
            </a:endParaRPr>
          </a:p>
          <a:p>
            <a:pPr marL="0" indent="0" defTabSz="685800">
              <a:spcBef>
                <a:spcPts val="750"/>
              </a:spcBef>
              <a:buNone/>
            </a:pPr>
            <a:r>
              <a:rPr lang="en-US" sz="2000" b="1" kern="1200" dirty="0">
                <a:latin typeface="+mn-lt"/>
                <a:ea typeface="+mn-ea"/>
                <a:cs typeface="+mn-cs"/>
              </a:rPr>
              <a:t>Available Funding:</a:t>
            </a:r>
            <a:endParaRPr lang="en-US" sz="2000" b="1" kern="1200">
              <a:latin typeface="+mn-lt"/>
              <a:ea typeface="Calibri"/>
              <a:cs typeface="Calibri"/>
            </a:endParaRPr>
          </a:p>
          <a:p>
            <a:pPr marL="514350" lvl="1" indent="-171450" defTabSz="685800">
              <a:spcBef>
                <a:spcPts val="375"/>
              </a:spcBef>
            </a:pPr>
            <a:r>
              <a:rPr lang="en-US" sz="2000" dirty="0">
                <a:ea typeface="Calibri"/>
                <a:cs typeface="Calibri"/>
              </a:rPr>
              <a:t>Grants awarded twice annually with option to reapply annually</a:t>
            </a:r>
          </a:p>
          <a:p>
            <a:pPr marL="514350" lvl="1" indent="-171450" defTabSz="685800">
              <a:spcBef>
                <a:spcPts val="375"/>
              </a:spcBef>
            </a:pPr>
            <a:r>
              <a:rPr lang="en-US" sz="2000" kern="1200" dirty="0">
                <a:latin typeface="+mn-lt"/>
                <a:ea typeface="+mn-ea"/>
                <a:cs typeface="+mn-cs"/>
              </a:rPr>
              <a:t>$</a:t>
            </a:r>
            <a:r>
              <a:rPr lang="en-US" sz="2000" dirty="0"/>
              <a:t>300,000 </a:t>
            </a:r>
            <a:r>
              <a:rPr lang="en-US" sz="2000" kern="1200" dirty="0">
                <a:latin typeface="+mn-lt"/>
                <a:ea typeface="+mn-ea"/>
                <a:cs typeface="+mn-cs"/>
              </a:rPr>
              <a:t>per year available for </a:t>
            </a:r>
            <a:r>
              <a:rPr lang="en-US" sz="2000" dirty="0"/>
              <a:t>Food Recovery Grants; awards</a:t>
            </a:r>
            <a:r>
              <a:rPr lang="en-US" sz="2000" kern="1200" dirty="0">
                <a:latin typeface="+mn-lt"/>
                <a:ea typeface="+mn-ea"/>
                <a:cs typeface="+mn-cs"/>
              </a:rPr>
              <a:t> are given until all funds are dispersed.</a:t>
            </a:r>
            <a:r>
              <a:rPr lang="en-US" sz="2000" dirty="0"/>
              <a:t> </a:t>
            </a:r>
            <a:endParaRPr lang="en-US" sz="2000" kern="1200" dirty="0">
              <a:latin typeface="+mn-lt"/>
              <a:ea typeface="Calibri"/>
              <a:cs typeface="Calibri"/>
            </a:endParaRPr>
          </a:p>
          <a:p>
            <a:pPr marL="514350" lvl="1" indent="-171450" defTabSz="685800">
              <a:spcBef>
                <a:spcPts val="375"/>
              </a:spcBef>
            </a:pPr>
            <a:endParaRPr lang="en-US" sz="2000" kern="1200" dirty="0">
              <a:solidFill>
                <a:schemeClr val="tx1"/>
              </a:solidFill>
              <a:latin typeface="+mn-lt"/>
              <a:ea typeface="+mn-ea"/>
              <a:cs typeface="+mn-cs"/>
            </a:endParaRPr>
          </a:p>
          <a:p>
            <a:pPr marL="0" indent="0">
              <a:buNone/>
            </a:pPr>
            <a:endParaRPr lang="en-US" sz="1300" b="1" dirty="0"/>
          </a:p>
        </p:txBody>
      </p:sp>
      <p:pic>
        <p:nvPicPr>
          <p:cNvPr id="4" name="Picture 3" descr="A van with boxes in the back&#10;&#10;Description automatically generated">
            <a:extLst>
              <a:ext uri="{FF2B5EF4-FFF2-40B4-BE49-F238E27FC236}">
                <a16:creationId xmlns:a16="http://schemas.microsoft.com/office/drawing/2014/main" id="{9BA55566-1FD4-B878-FB53-2F661855207C}"/>
              </a:ext>
            </a:extLst>
          </p:cNvPr>
          <p:cNvPicPr>
            <a:picLocks noChangeAspect="1"/>
          </p:cNvPicPr>
          <p:nvPr/>
        </p:nvPicPr>
        <p:blipFill>
          <a:blip r:embed="rId2"/>
          <a:stretch>
            <a:fillRect/>
          </a:stretch>
        </p:blipFill>
        <p:spPr>
          <a:xfrm>
            <a:off x="7723909" y="2424546"/>
            <a:ext cx="4341091" cy="289791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EC228024-FD61-61AE-7DE1-02800B76D568}"/>
              </a:ext>
            </a:extLst>
          </p:cNvPr>
          <p:cNvPicPr>
            <a:picLocks noChangeAspect="1"/>
          </p:cNvPicPr>
          <p:nvPr/>
        </p:nvPicPr>
        <p:blipFill>
          <a:blip r:embed="rId3"/>
          <a:stretch>
            <a:fillRect/>
          </a:stretch>
        </p:blipFill>
        <p:spPr>
          <a:xfrm>
            <a:off x="8116455" y="150907"/>
            <a:ext cx="3798455" cy="1441548"/>
          </a:xfrm>
          <a:prstGeom prst="rect">
            <a:avLst/>
          </a:prstGeom>
        </p:spPr>
      </p:pic>
    </p:spTree>
    <p:extLst>
      <p:ext uri="{BB962C8B-B14F-4D97-AF65-F5344CB8AC3E}">
        <p14:creationId xmlns:p14="http://schemas.microsoft.com/office/powerpoint/2010/main" val="325616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A6DAA-2772-8844-DED0-7AA3C067F4CD}"/>
              </a:ext>
            </a:extLst>
          </p:cNvPr>
          <p:cNvSpPr>
            <a:spLocks noGrp="1"/>
          </p:cNvSpPr>
          <p:nvPr>
            <p:ph type="title"/>
          </p:nvPr>
        </p:nvSpPr>
        <p:spPr>
          <a:xfrm>
            <a:off x="841248" y="256032"/>
            <a:ext cx="10506456" cy="1014984"/>
          </a:xfrm>
        </p:spPr>
        <p:txBody>
          <a:bodyPr anchor="b">
            <a:normAutofit/>
          </a:bodyPr>
          <a:lstStyle/>
          <a:p>
            <a:r>
              <a:rPr lang="en-US" b="1" dirty="0"/>
              <a:t>Requirements</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D4C5D9A-6D90-21D9-29E0-B1DFEB0069F4}"/>
              </a:ext>
            </a:extLst>
          </p:cNvPr>
          <p:cNvSpPr>
            <a:spLocks noGrp="1"/>
          </p:cNvSpPr>
          <p:nvPr>
            <p:ph idx="1"/>
          </p:nvPr>
        </p:nvSpPr>
        <p:spPr>
          <a:xfrm>
            <a:off x="842864" y="2080729"/>
            <a:ext cx="6481982" cy="4295488"/>
          </a:xfrm>
        </p:spPr>
        <p:txBody>
          <a:bodyPr vert="horz" lIns="91440" tIns="45720" rIns="91440" bIns="45720" rtlCol="0" anchor="t">
            <a:normAutofit/>
          </a:bodyPr>
          <a:lstStyle/>
          <a:p>
            <a:pPr defTabSz="685800">
              <a:spcBef>
                <a:spcPts val="750"/>
              </a:spcBef>
            </a:pPr>
            <a:r>
              <a:rPr lang="en-US" sz="2000" dirty="0"/>
              <a:t>Work with a technical assistance provider.</a:t>
            </a:r>
          </a:p>
          <a:p>
            <a:pPr lvl="1" defTabSz="685800">
              <a:spcBef>
                <a:spcPts val="750"/>
              </a:spcBef>
            </a:pPr>
            <a:r>
              <a:rPr lang="en-US" sz="2000" dirty="0"/>
              <a:t>Initial site visit</a:t>
            </a:r>
          </a:p>
          <a:p>
            <a:pPr lvl="1" defTabSz="685800">
              <a:spcBef>
                <a:spcPts val="750"/>
              </a:spcBef>
            </a:pPr>
            <a:r>
              <a:rPr lang="en-US" sz="2000" dirty="0"/>
              <a:t>Application support</a:t>
            </a:r>
            <a:endParaRPr lang="en-US" sz="2000" dirty="0">
              <a:ea typeface="Calibri"/>
              <a:cs typeface="Calibri"/>
            </a:endParaRPr>
          </a:p>
          <a:p>
            <a:pPr lvl="1" defTabSz="685800">
              <a:spcBef>
                <a:spcPts val="750"/>
              </a:spcBef>
            </a:pPr>
            <a:r>
              <a:rPr lang="en-US" sz="2000" dirty="0"/>
              <a:t>Implementation support</a:t>
            </a:r>
          </a:p>
          <a:p>
            <a:pPr lvl="1" defTabSz="685800">
              <a:spcBef>
                <a:spcPts val="750"/>
              </a:spcBef>
            </a:pPr>
            <a:r>
              <a:rPr lang="en-US" sz="2000" dirty="0"/>
              <a:t>Reporting support </a:t>
            </a:r>
            <a:endParaRPr lang="en-US" sz="2000" dirty="0">
              <a:ea typeface="Calibri"/>
              <a:cs typeface="Calibri"/>
            </a:endParaRPr>
          </a:p>
          <a:p>
            <a:pPr defTabSz="685800">
              <a:spcBef>
                <a:spcPts val="750"/>
              </a:spcBef>
            </a:pPr>
            <a:r>
              <a:rPr lang="en-US" sz="2000" dirty="0"/>
              <a:t>Complete a Food Recovery Grant application. </a:t>
            </a:r>
            <a:endParaRPr lang="en-US" sz="2000" dirty="0">
              <a:ea typeface="Calibri"/>
              <a:cs typeface="Calibri"/>
            </a:endParaRPr>
          </a:p>
          <a:p>
            <a:pPr defTabSz="685800">
              <a:spcBef>
                <a:spcPts val="750"/>
              </a:spcBef>
            </a:pPr>
            <a:r>
              <a:rPr lang="en-US" sz="2000" dirty="0"/>
              <a:t>Enter into a contract agreement with R&amp;E for a period of 18 months. </a:t>
            </a:r>
          </a:p>
          <a:p>
            <a:pPr lvl="1" defTabSz="685800">
              <a:spcBef>
                <a:spcPts val="750"/>
              </a:spcBef>
            </a:pPr>
            <a:r>
              <a:rPr lang="en-US" sz="2000" dirty="0">
                <a:ea typeface="Calibri"/>
                <a:cs typeface="Calibri"/>
              </a:rPr>
              <a:t>Biannual (twice per year) reports</a:t>
            </a:r>
            <a:endParaRPr lang="en-US" sz="2000" dirty="0"/>
          </a:p>
          <a:p>
            <a:pPr lvl="1" defTabSz="685800">
              <a:spcBef>
                <a:spcPts val="750"/>
              </a:spcBef>
            </a:pPr>
            <a:r>
              <a:rPr lang="en-US" sz="2000" dirty="0"/>
              <a:t>Mid-term/reimbursement report</a:t>
            </a:r>
            <a:endParaRPr lang="en-US" dirty="0"/>
          </a:p>
          <a:p>
            <a:pPr lvl="1" defTabSz="685800">
              <a:spcBef>
                <a:spcPts val="750"/>
              </a:spcBef>
            </a:pPr>
            <a:r>
              <a:rPr lang="en-US" sz="2000" dirty="0">
                <a:ea typeface="Calibri"/>
                <a:cs typeface="Calibri"/>
              </a:rPr>
              <a:t>Final report questions included in last biannual report</a:t>
            </a:r>
          </a:p>
          <a:p>
            <a:pPr marL="0" indent="0" defTabSz="685800">
              <a:buNone/>
            </a:pPr>
            <a:endParaRPr lang="en-US" sz="1300" b="1" dirty="0">
              <a:ea typeface="Calibri"/>
              <a:cs typeface="Calibri"/>
            </a:endParaRPr>
          </a:p>
        </p:txBody>
      </p:sp>
      <p:pic>
        <p:nvPicPr>
          <p:cNvPr id="5" name="Picture 4" descr="A black background with white text&#10;&#10;Description automatically generated">
            <a:extLst>
              <a:ext uri="{FF2B5EF4-FFF2-40B4-BE49-F238E27FC236}">
                <a16:creationId xmlns:a16="http://schemas.microsoft.com/office/drawing/2014/main" id="{C3D11707-322D-9234-5B98-8AF19A9A83BB}"/>
              </a:ext>
            </a:extLst>
          </p:cNvPr>
          <p:cNvPicPr>
            <a:picLocks noChangeAspect="1"/>
          </p:cNvPicPr>
          <p:nvPr/>
        </p:nvPicPr>
        <p:blipFill>
          <a:blip r:embed="rId2"/>
          <a:stretch>
            <a:fillRect/>
          </a:stretch>
        </p:blipFill>
        <p:spPr>
          <a:xfrm>
            <a:off x="8116455" y="150907"/>
            <a:ext cx="3798455" cy="1441548"/>
          </a:xfrm>
          <a:prstGeom prst="rect">
            <a:avLst/>
          </a:prstGeom>
        </p:spPr>
      </p:pic>
      <p:pic>
        <p:nvPicPr>
          <p:cNvPr id="6" name="Picture 5" descr="A person in a yellow container with peppers&#10;&#10;Description automatically generated">
            <a:extLst>
              <a:ext uri="{FF2B5EF4-FFF2-40B4-BE49-F238E27FC236}">
                <a16:creationId xmlns:a16="http://schemas.microsoft.com/office/drawing/2014/main" id="{DC833A96-07FA-FE6A-D7F9-C2A65B0F0E39}"/>
              </a:ext>
            </a:extLst>
          </p:cNvPr>
          <p:cNvPicPr>
            <a:picLocks noChangeAspect="1"/>
          </p:cNvPicPr>
          <p:nvPr/>
        </p:nvPicPr>
        <p:blipFill>
          <a:blip r:embed="rId3"/>
          <a:stretch>
            <a:fillRect/>
          </a:stretch>
        </p:blipFill>
        <p:spPr>
          <a:xfrm>
            <a:off x="7319818" y="2332181"/>
            <a:ext cx="4595091" cy="3059546"/>
          </a:xfrm>
          <a:prstGeom prst="rect">
            <a:avLst/>
          </a:prstGeom>
        </p:spPr>
      </p:pic>
    </p:spTree>
    <p:extLst>
      <p:ext uri="{BB962C8B-B14F-4D97-AF65-F5344CB8AC3E}">
        <p14:creationId xmlns:p14="http://schemas.microsoft.com/office/powerpoint/2010/main" val="3791989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A6DAA-2772-8844-DED0-7AA3C067F4CD}"/>
              </a:ext>
            </a:extLst>
          </p:cNvPr>
          <p:cNvSpPr>
            <a:spLocks noGrp="1"/>
          </p:cNvSpPr>
          <p:nvPr>
            <p:ph type="title"/>
          </p:nvPr>
        </p:nvSpPr>
        <p:spPr>
          <a:xfrm>
            <a:off x="841248" y="256032"/>
            <a:ext cx="10506456" cy="1014984"/>
          </a:xfrm>
        </p:spPr>
        <p:txBody>
          <a:bodyPr anchor="b">
            <a:normAutofit/>
          </a:bodyPr>
          <a:lstStyle/>
          <a:p>
            <a:r>
              <a:rPr lang="en-US" b="1" dirty="0"/>
              <a:t>Funding priorities</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D4C5D9A-6D90-21D9-29E0-B1DFEB0069F4}"/>
              </a:ext>
            </a:extLst>
          </p:cNvPr>
          <p:cNvSpPr>
            <a:spLocks noGrp="1"/>
          </p:cNvSpPr>
          <p:nvPr>
            <p:ph idx="1"/>
          </p:nvPr>
        </p:nvSpPr>
        <p:spPr>
          <a:xfrm>
            <a:off x="865954" y="2080729"/>
            <a:ext cx="6077892" cy="4295488"/>
          </a:xfrm>
        </p:spPr>
        <p:txBody>
          <a:bodyPr vert="horz" lIns="91440" tIns="45720" rIns="91440" bIns="45720" rtlCol="0" anchor="t">
            <a:normAutofit fontScale="92500" lnSpcReduction="20000"/>
          </a:bodyPr>
          <a:lstStyle/>
          <a:p>
            <a:pPr marL="0" indent="0" defTabSz="685800">
              <a:lnSpc>
                <a:spcPct val="100000"/>
              </a:lnSpc>
              <a:spcBef>
                <a:spcPts val="0"/>
              </a:spcBef>
              <a:spcAft>
                <a:spcPts val="600"/>
              </a:spcAft>
              <a:buNone/>
            </a:pPr>
            <a:r>
              <a:rPr lang="en-US" sz="2400" b="1"/>
              <a:t>    Priority Projects:</a:t>
            </a:r>
            <a:endParaRPr lang="en-US" sz="2400">
              <a:ea typeface="Calibri"/>
              <a:cs typeface="Calibri"/>
            </a:endParaRPr>
          </a:p>
          <a:p>
            <a:pPr marL="800100" lvl="1" indent="-342900" defTabSz="685800">
              <a:lnSpc>
                <a:spcPct val="100000"/>
              </a:lnSpc>
              <a:spcBef>
                <a:spcPts val="0"/>
              </a:spcBef>
              <a:spcAft>
                <a:spcPts val="600"/>
              </a:spcAft>
            </a:pPr>
            <a:r>
              <a:rPr lang="en-US" sz="1800" dirty="0"/>
              <a:t>Donation and distribution of culturally-preferred and healthy foods</a:t>
            </a:r>
            <a:endParaRPr lang="en-US" sz="1800" dirty="0">
              <a:ea typeface="Calibri"/>
              <a:cs typeface="Calibri"/>
            </a:endParaRPr>
          </a:p>
          <a:p>
            <a:pPr marL="800100" lvl="1" indent="-342900" defTabSz="685800">
              <a:lnSpc>
                <a:spcPct val="100000"/>
              </a:lnSpc>
              <a:spcBef>
                <a:spcPts val="0"/>
              </a:spcBef>
              <a:spcAft>
                <a:spcPts val="600"/>
              </a:spcAft>
            </a:pPr>
            <a:r>
              <a:rPr lang="en-US" sz="1800" dirty="0"/>
              <a:t>Food distribution in environmental justice priority areas</a:t>
            </a:r>
          </a:p>
          <a:p>
            <a:pPr marL="800100" lvl="1" indent="-342900" defTabSz="685800">
              <a:lnSpc>
                <a:spcPct val="100000"/>
              </a:lnSpc>
              <a:spcBef>
                <a:spcPts val="0"/>
              </a:spcBef>
              <a:spcAft>
                <a:spcPts val="600"/>
              </a:spcAft>
            </a:pPr>
            <a:r>
              <a:rPr lang="en-US" sz="1800" dirty="0"/>
              <a:t>Purchases/programs that will sustain food recovery beyond the grant period</a:t>
            </a:r>
            <a:endParaRPr lang="en-US" sz="1800" dirty="0">
              <a:ea typeface="Calibri"/>
              <a:cs typeface="Calibri"/>
            </a:endParaRPr>
          </a:p>
          <a:p>
            <a:pPr marL="800100" lvl="1" indent="-342900" defTabSz="685800">
              <a:lnSpc>
                <a:spcPct val="100000"/>
              </a:lnSpc>
              <a:spcBef>
                <a:spcPts val="0"/>
              </a:spcBef>
              <a:spcAft>
                <a:spcPts val="600"/>
              </a:spcAft>
            </a:pPr>
            <a:r>
              <a:rPr lang="en-US" sz="1800" dirty="0"/>
              <a:t>Collaborative projects (for example, a food shelf distributing to multiple organizations)</a:t>
            </a:r>
            <a:endParaRPr lang="en-US" dirty="0"/>
          </a:p>
          <a:p>
            <a:pPr marL="457200" lvl="1" indent="0" defTabSz="685800">
              <a:lnSpc>
                <a:spcPct val="100000"/>
              </a:lnSpc>
              <a:spcBef>
                <a:spcPts val="0"/>
              </a:spcBef>
              <a:spcAft>
                <a:spcPts val="600"/>
              </a:spcAft>
              <a:buNone/>
            </a:pPr>
            <a:endParaRPr lang="en-US" b="1" dirty="0"/>
          </a:p>
          <a:p>
            <a:pPr marL="457200" lvl="1" indent="0" defTabSz="685800">
              <a:lnSpc>
                <a:spcPct val="100000"/>
              </a:lnSpc>
              <a:spcBef>
                <a:spcPts val="0"/>
              </a:spcBef>
              <a:spcAft>
                <a:spcPts val="600"/>
              </a:spcAft>
              <a:buNone/>
            </a:pPr>
            <a:r>
              <a:rPr lang="en-US" b="1" dirty="0"/>
              <a:t>Ineligible </a:t>
            </a:r>
            <a:r>
              <a:rPr lang="en-US" b="1" dirty="0">
                <a:ea typeface="Calibri"/>
                <a:cs typeface="Calibri"/>
              </a:rPr>
              <a:t>expenses: </a:t>
            </a:r>
            <a:endParaRPr lang="en-US" dirty="0">
              <a:ea typeface="Calibri"/>
              <a:cs typeface="Calibri"/>
            </a:endParaRPr>
          </a:p>
          <a:p>
            <a:pPr marL="742950" lvl="1" defTabSz="685800">
              <a:spcBef>
                <a:spcPts val="0"/>
              </a:spcBef>
              <a:spcAft>
                <a:spcPts val="600"/>
              </a:spcAft>
            </a:pPr>
            <a:r>
              <a:rPr lang="en-US" sz="1800" dirty="0">
                <a:ea typeface="Calibri"/>
                <a:cs typeface="Calibri"/>
              </a:rPr>
              <a:t>Purchase </a:t>
            </a:r>
            <a:r>
              <a:rPr lang="en-US" sz="1800" dirty="0"/>
              <a:t>of food that is not recovered</a:t>
            </a:r>
            <a:endParaRPr lang="en-US" sz="1800" dirty="0">
              <a:ea typeface="Calibri"/>
              <a:cs typeface="Calibri"/>
            </a:endParaRPr>
          </a:p>
          <a:p>
            <a:pPr marL="742950" lvl="1" defTabSz="685800">
              <a:spcBef>
                <a:spcPts val="0"/>
              </a:spcBef>
              <a:spcAft>
                <a:spcPts val="600"/>
              </a:spcAft>
            </a:pPr>
            <a:r>
              <a:rPr lang="en-US" sz="1800" dirty="0">
                <a:ea typeface="Calibri"/>
                <a:cs typeface="Calibri"/>
              </a:rPr>
              <a:t>Food to be sold</a:t>
            </a:r>
          </a:p>
          <a:p>
            <a:pPr marL="742950" lvl="1" defTabSz="685800">
              <a:spcBef>
                <a:spcPts val="0"/>
              </a:spcBef>
              <a:spcAft>
                <a:spcPts val="600"/>
              </a:spcAft>
            </a:pPr>
            <a:r>
              <a:rPr lang="en-US" sz="1800" dirty="0">
                <a:ea typeface="Calibri"/>
                <a:cs typeface="Calibri"/>
              </a:rPr>
              <a:t>Composting or food-to-animals</a:t>
            </a:r>
          </a:p>
          <a:p>
            <a:pPr marL="742950" lvl="1" defTabSz="685800">
              <a:spcBef>
                <a:spcPts val="0"/>
              </a:spcBef>
              <a:spcAft>
                <a:spcPts val="600"/>
              </a:spcAft>
            </a:pPr>
            <a:r>
              <a:rPr lang="en-US" sz="1800" dirty="0">
                <a:ea typeface="Calibri"/>
                <a:cs typeface="Calibri"/>
              </a:rPr>
              <a:t>Fuel purchase</a:t>
            </a:r>
            <a:endParaRPr lang="en-US" dirty="0"/>
          </a:p>
          <a:p>
            <a:pPr marL="0" indent="0" defTabSz="685800">
              <a:buNone/>
            </a:pPr>
            <a:endParaRPr lang="en-US" sz="1300" b="1" dirty="0">
              <a:ea typeface="Calibri"/>
              <a:cs typeface="Calibri"/>
            </a:endParaRPr>
          </a:p>
        </p:txBody>
      </p:sp>
      <p:pic>
        <p:nvPicPr>
          <p:cNvPr id="5" name="Picture 4" descr="A black background with white text&#10;&#10;Description automatically generated">
            <a:extLst>
              <a:ext uri="{FF2B5EF4-FFF2-40B4-BE49-F238E27FC236}">
                <a16:creationId xmlns:a16="http://schemas.microsoft.com/office/drawing/2014/main" id="{C3D11707-322D-9234-5B98-8AF19A9A83BB}"/>
              </a:ext>
            </a:extLst>
          </p:cNvPr>
          <p:cNvPicPr>
            <a:picLocks noChangeAspect="1"/>
          </p:cNvPicPr>
          <p:nvPr/>
        </p:nvPicPr>
        <p:blipFill>
          <a:blip r:embed="rId2"/>
          <a:stretch>
            <a:fillRect/>
          </a:stretch>
        </p:blipFill>
        <p:spPr>
          <a:xfrm>
            <a:off x="8116455" y="150907"/>
            <a:ext cx="3798455" cy="1441548"/>
          </a:xfrm>
          <a:prstGeom prst="rect">
            <a:avLst/>
          </a:prstGeom>
        </p:spPr>
      </p:pic>
      <p:pic>
        <p:nvPicPr>
          <p:cNvPr id="7" name="Picture 6" descr="A map of a city&#10;&#10;Description automatically generated">
            <a:extLst>
              <a:ext uri="{FF2B5EF4-FFF2-40B4-BE49-F238E27FC236}">
                <a16:creationId xmlns:a16="http://schemas.microsoft.com/office/drawing/2014/main" id="{E4E90F86-8986-6788-AF0D-156240DFEC83}"/>
              </a:ext>
            </a:extLst>
          </p:cNvPr>
          <p:cNvPicPr>
            <a:picLocks noChangeAspect="1"/>
          </p:cNvPicPr>
          <p:nvPr/>
        </p:nvPicPr>
        <p:blipFill>
          <a:blip r:embed="rId3"/>
          <a:stretch>
            <a:fillRect/>
          </a:stretch>
        </p:blipFill>
        <p:spPr>
          <a:xfrm>
            <a:off x="6936943" y="2082367"/>
            <a:ext cx="4910569" cy="3801631"/>
          </a:xfrm>
          <a:prstGeom prst="rect">
            <a:avLst/>
          </a:prstGeom>
        </p:spPr>
      </p:pic>
      <p:sp>
        <p:nvSpPr>
          <p:cNvPr id="8" name="TextBox 7">
            <a:extLst>
              <a:ext uri="{FF2B5EF4-FFF2-40B4-BE49-F238E27FC236}">
                <a16:creationId xmlns:a16="http://schemas.microsoft.com/office/drawing/2014/main" id="{C09E18F0-D9DF-A69E-93BA-B83182A3E474}"/>
              </a:ext>
            </a:extLst>
          </p:cNvPr>
          <p:cNvSpPr txBox="1"/>
          <p:nvPr/>
        </p:nvSpPr>
        <p:spPr>
          <a:xfrm>
            <a:off x="6941127" y="5890491"/>
            <a:ext cx="49714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Source: https://mpca.maps.arcgis.com/apps/MapSeries/index.html?appid=f5bf57c8dac24404b7f8ef1717f57d00</a:t>
            </a:r>
            <a:endParaRPr lang="en-US"/>
          </a:p>
        </p:txBody>
      </p:sp>
    </p:spTree>
    <p:extLst>
      <p:ext uri="{BB962C8B-B14F-4D97-AF65-F5344CB8AC3E}">
        <p14:creationId xmlns:p14="http://schemas.microsoft.com/office/powerpoint/2010/main" val="3438302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4A6DAA-2772-8844-DED0-7AA3C067F4CD}"/>
              </a:ext>
            </a:extLst>
          </p:cNvPr>
          <p:cNvSpPr>
            <a:spLocks noGrp="1"/>
          </p:cNvSpPr>
          <p:nvPr>
            <p:ph type="title"/>
          </p:nvPr>
        </p:nvSpPr>
        <p:spPr>
          <a:xfrm>
            <a:off x="841248" y="200276"/>
            <a:ext cx="10506456" cy="1014984"/>
          </a:xfrm>
        </p:spPr>
        <p:txBody>
          <a:bodyPr anchor="b">
            <a:normAutofit/>
          </a:bodyPr>
          <a:lstStyle/>
          <a:p>
            <a:r>
              <a:rPr lang="en-US" b="1" dirty="0"/>
              <a:t>Use of Funds</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7">
            <a:extLst>
              <a:ext uri="{FF2B5EF4-FFF2-40B4-BE49-F238E27FC236}">
                <a16:creationId xmlns:a16="http://schemas.microsoft.com/office/drawing/2014/main" id="{E7BA59F4-92C8-61A6-8D3B-255DBABDAE76}"/>
              </a:ext>
            </a:extLst>
          </p:cNvPr>
          <p:cNvSpPr txBox="1">
            <a:spLocks/>
          </p:cNvSpPr>
          <p:nvPr/>
        </p:nvSpPr>
        <p:spPr>
          <a:xfrm>
            <a:off x="744729" y="1923417"/>
            <a:ext cx="10607241" cy="4654356"/>
          </a:xfrm>
          <a:prstGeom prst="rect">
            <a:avLst/>
          </a:prstGeom>
        </p:spPr>
        <p:txBody>
          <a:bodyPr lIns="91440" tIns="45720" rIns="91440" bIns="4572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3600" dirty="0">
                <a:solidFill>
                  <a:srgbClr val="000000"/>
                </a:solidFill>
                <a:ea typeface="+mn-lt"/>
                <a:cs typeface="+mn-lt"/>
              </a:rPr>
              <a:t>Materials needed for food recovery activities, including collection materials (buckets, boxes, etc.), materials to assist with food mobility (carts, pallets, etc.)</a:t>
            </a:r>
          </a:p>
          <a:p>
            <a:pPr>
              <a:buFont typeface="Arial"/>
            </a:pPr>
            <a:r>
              <a:rPr lang="en-US" sz="3600" dirty="0">
                <a:solidFill>
                  <a:srgbClr val="000000"/>
                </a:solidFill>
                <a:ea typeface="+mn-lt"/>
                <a:cs typeface="+mn-lt"/>
              </a:rPr>
              <a:t>Storage costs, including rental and/or equipment purchase for storage</a:t>
            </a:r>
          </a:p>
          <a:p>
            <a:pPr>
              <a:buFont typeface="Arial"/>
              <a:buChar char="•"/>
            </a:pPr>
            <a:r>
              <a:rPr lang="en-US" sz="3600" dirty="0">
                <a:solidFill>
                  <a:srgbClr val="000000"/>
                </a:solidFill>
                <a:ea typeface="+mn-lt"/>
                <a:cs typeface="+mn-lt"/>
              </a:rPr>
              <a:t>Transportation costs, including vehicle rental if necessary. Transportation costs include mileage reimbursement. Fuel costs cannot be reimbursed</a:t>
            </a:r>
          </a:p>
          <a:p>
            <a:pPr>
              <a:buFont typeface="Arial"/>
              <a:buChar char="•"/>
            </a:pPr>
            <a:r>
              <a:rPr lang="en-US" sz="3600" dirty="0">
                <a:solidFill>
                  <a:srgbClr val="000000"/>
                </a:solidFill>
                <a:ea typeface="+mn-lt"/>
                <a:cs typeface="+mn-lt"/>
              </a:rPr>
              <a:t>Infrastructure and equipment for use in food recovery and donation efforts, including refrigeration and shelving</a:t>
            </a:r>
          </a:p>
          <a:p>
            <a:pPr>
              <a:buFont typeface="Arial"/>
            </a:pPr>
            <a:r>
              <a:rPr lang="en-US" sz="3600" dirty="0">
                <a:solidFill>
                  <a:srgbClr val="000000"/>
                </a:solidFill>
                <a:ea typeface="+mn-lt"/>
                <a:cs typeface="+mn-lt"/>
              </a:rPr>
              <a:t>Funding for staff for recycling education training (hourly wage for each employee for one hour of training)</a:t>
            </a:r>
          </a:p>
          <a:p>
            <a:pPr>
              <a:buFont typeface="Arial"/>
            </a:pPr>
            <a:r>
              <a:rPr lang="en-US" sz="3600" dirty="0">
                <a:solidFill>
                  <a:srgbClr val="000000"/>
                </a:solidFill>
                <a:ea typeface="+mn-lt"/>
                <a:cs typeface="+mn-lt"/>
              </a:rPr>
              <a:t>Staffing costs up to $15,000 or equivalent of .5 FTE, whichever is less, for work directly associated with food recovery and/or gleaning activities</a:t>
            </a:r>
            <a:endParaRPr lang="en-US" sz="3600" dirty="0">
              <a:ea typeface="+mn-lt"/>
              <a:cs typeface="+mn-lt"/>
            </a:endParaRPr>
          </a:p>
          <a:p>
            <a:pPr marL="0" indent="0">
              <a:buNone/>
            </a:pPr>
            <a:endParaRPr lang="en-US" sz="3600" b="1" dirty="0">
              <a:ea typeface="Calibri"/>
              <a:cs typeface="Calibri"/>
            </a:endParaRPr>
          </a:p>
          <a:p>
            <a:pPr marL="0" indent="0" fontAlgn="base">
              <a:buFont typeface="Arial" panose="020B0604020202020204" pitchFamily="34" charset="0"/>
              <a:buNone/>
            </a:pPr>
            <a:endParaRPr lang="en-US" sz="2600">
              <a:solidFill>
                <a:srgbClr val="000000"/>
              </a:solidFill>
              <a:latin typeface="Segoe UI" panose="020B0502040204020203" pitchFamily="34" charset="0"/>
            </a:endParaRPr>
          </a:p>
          <a:p>
            <a:pPr marL="0" indent="0" fontAlgn="base">
              <a:buFont typeface="Arial" panose="020B0604020202020204" pitchFamily="34" charset="0"/>
              <a:buNone/>
            </a:pPr>
            <a:endParaRPr lang="en-US">
              <a:solidFill>
                <a:srgbClr val="000000"/>
              </a:solidFill>
              <a:latin typeface="Segoe UI" panose="020B0502040204020203" pitchFamily="34" charset="0"/>
            </a:endParaRPr>
          </a:p>
          <a:p>
            <a:pPr marL="0" indent="0">
              <a:buFont typeface="Arial" panose="020B0604020202020204" pitchFamily="34" charset="0"/>
              <a:buNone/>
            </a:pPr>
            <a:endParaRPr lang="en-US" dirty="0"/>
          </a:p>
        </p:txBody>
      </p:sp>
      <p:pic>
        <p:nvPicPr>
          <p:cNvPr id="4" name="Picture 3" descr="A black background with white text">
            <a:extLst>
              <a:ext uri="{FF2B5EF4-FFF2-40B4-BE49-F238E27FC236}">
                <a16:creationId xmlns:a16="http://schemas.microsoft.com/office/drawing/2014/main" id="{0536270C-A0BA-B971-284E-BE52C6A53F1A}"/>
              </a:ext>
            </a:extLst>
          </p:cNvPr>
          <p:cNvPicPr>
            <a:picLocks noChangeAspect="1"/>
          </p:cNvPicPr>
          <p:nvPr/>
        </p:nvPicPr>
        <p:blipFill>
          <a:blip r:embed="rId2"/>
          <a:stretch>
            <a:fillRect/>
          </a:stretch>
        </p:blipFill>
        <p:spPr>
          <a:xfrm>
            <a:off x="8116455" y="150907"/>
            <a:ext cx="3798455" cy="1441548"/>
          </a:xfrm>
          <a:prstGeom prst="rect">
            <a:avLst/>
          </a:prstGeom>
        </p:spPr>
      </p:pic>
    </p:spTree>
    <p:extLst>
      <p:ext uri="{BB962C8B-B14F-4D97-AF65-F5344CB8AC3E}">
        <p14:creationId xmlns:p14="http://schemas.microsoft.com/office/powerpoint/2010/main" val="1724880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883D-A925-185C-AC1A-6DE809D7C661}"/>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Application Review</a:t>
            </a:r>
          </a:p>
        </p:txBody>
      </p:sp>
      <p:graphicFrame>
        <p:nvGraphicFramePr>
          <p:cNvPr id="5" name="Table 5">
            <a:extLst>
              <a:ext uri="{FF2B5EF4-FFF2-40B4-BE49-F238E27FC236}">
                <a16:creationId xmlns:a16="http://schemas.microsoft.com/office/drawing/2014/main" id="{3EC947E7-951E-22FB-8B87-6CDF409768FC}"/>
              </a:ext>
            </a:extLst>
          </p:cNvPr>
          <p:cNvGraphicFramePr>
            <a:graphicFrameLocks noGrp="1"/>
          </p:cNvGraphicFramePr>
          <p:nvPr>
            <p:extLst>
              <p:ext uri="{D42A27DB-BD31-4B8C-83A1-F6EECF244321}">
                <p14:modId xmlns:p14="http://schemas.microsoft.com/office/powerpoint/2010/main" val="4241411590"/>
              </p:ext>
            </p:extLst>
          </p:nvPr>
        </p:nvGraphicFramePr>
        <p:xfrm>
          <a:off x="320040" y="1542338"/>
          <a:ext cx="11548873" cy="4799878"/>
        </p:xfrm>
        <a:graphic>
          <a:graphicData uri="http://schemas.openxmlformats.org/drawingml/2006/table">
            <a:tbl>
              <a:tblPr firstRow="1" bandRow="1">
                <a:tableStyleId>{21E4AEA4-8DFA-4A89-87EB-49C32662AFE0}</a:tableStyleId>
              </a:tblPr>
              <a:tblGrid>
                <a:gridCol w="5790993">
                  <a:extLst>
                    <a:ext uri="{9D8B030D-6E8A-4147-A177-3AD203B41FA5}">
                      <a16:colId xmlns:a16="http://schemas.microsoft.com/office/drawing/2014/main" val="3261397144"/>
                    </a:ext>
                  </a:extLst>
                </a:gridCol>
                <a:gridCol w="5757880">
                  <a:extLst>
                    <a:ext uri="{9D8B030D-6E8A-4147-A177-3AD203B41FA5}">
                      <a16:colId xmlns:a16="http://schemas.microsoft.com/office/drawing/2014/main" val="4200584204"/>
                    </a:ext>
                  </a:extLst>
                </a:gridCol>
              </a:tblGrid>
              <a:tr h="326748">
                <a:tc>
                  <a:txBody>
                    <a:bodyPr/>
                    <a:lstStyle/>
                    <a:p>
                      <a:r>
                        <a:rPr lang="en-US" sz="1500" dirty="0"/>
                        <a:t>Question </a:t>
                      </a:r>
                    </a:p>
                  </a:txBody>
                  <a:tcPr marL="74261" marR="74261" marT="37130" marB="37130"/>
                </a:tc>
                <a:tc>
                  <a:txBody>
                    <a:bodyPr/>
                    <a:lstStyle/>
                    <a:p>
                      <a:endParaRPr lang="en-US" sz="1500"/>
                    </a:p>
                  </a:txBody>
                  <a:tcPr marL="74261" marR="74261" marT="37130" marB="37130"/>
                </a:tc>
                <a:extLst>
                  <a:ext uri="{0D108BD9-81ED-4DB2-BD59-A6C34878D82A}">
                    <a16:rowId xmlns:a16="http://schemas.microsoft.com/office/drawing/2014/main" val="1226765003"/>
                  </a:ext>
                </a:extLst>
              </a:tr>
              <a:tr h="789139">
                <a:tc>
                  <a:txBody>
                    <a:bodyPr/>
                    <a:lstStyle/>
                    <a:p>
                      <a:r>
                        <a:rPr lang="en-US" sz="1500" dirty="0"/>
                        <a:t>Organization description</a:t>
                      </a:r>
                    </a:p>
                  </a:txBody>
                  <a:tcPr marL="74261" marR="74261" marT="37130" marB="37130"/>
                </a:tc>
                <a:tc>
                  <a:txBody>
                    <a:bodyPr/>
                    <a:lstStyle/>
                    <a:p>
                      <a:pPr marL="285750" indent="-285750">
                        <a:buFont typeface="Arial" panose="020B0604020202020204" pitchFamily="34" charset="0"/>
                        <a:buChar char="•"/>
                      </a:pPr>
                      <a:r>
                        <a:rPr lang="en-US" sz="1500" dirty="0"/>
                        <a:t>Inform about organization mission and key objectives/services</a:t>
                      </a:r>
                    </a:p>
                    <a:p>
                      <a:pPr marL="285750" indent="-285750">
                        <a:buFont typeface="Arial" panose="020B0604020202020204" pitchFamily="34" charset="0"/>
                        <a:buChar char="•"/>
                      </a:pPr>
                      <a:r>
                        <a:rPr lang="en-US" sz="1500" dirty="0"/>
                        <a:t>Describe populations and geographic areas served, providing percentages of client population when feasible</a:t>
                      </a:r>
                    </a:p>
                  </a:txBody>
                  <a:tcPr marL="74261" marR="74261" marT="37130" marB="37130"/>
                </a:tc>
                <a:extLst>
                  <a:ext uri="{0D108BD9-81ED-4DB2-BD59-A6C34878D82A}">
                    <a16:rowId xmlns:a16="http://schemas.microsoft.com/office/drawing/2014/main" val="2886518141"/>
                  </a:ext>
                </a:extLst>
              </a:tr>
              <a:tr h="772313">
                <a:tc>
                  <a:txBody>
                    <a:bodyPr/>
                    <a:lstStyle/>
                    <a:p>
                      <a:r>
                        <a:rPr lang="en-US" sz="1500" dirty="0"/>
                        <a:t>Activities related to food access and justice </a:t>
                      </a:r>
                    </a:p>
                  </a:txBody>
                  <a:tcPr marL="74261" marR="74261" marT="37130" marB="37130"/>
                </a:tc>
                <a:tc>
                  <a:txBody>
                    <a:bodyPr/>
                    <a:lstStyle/>
                    <a:p>
                      <a:pPr marL="285750" marR="0" lvl="0" indent="-285750" algn="l" rtl="0" eaLnBrk="1" fontAlgn="auto" latinLnBrk="0" hangingPunct="1">
                        <a:lnSpc>
                          <a:spcPct val="100000"/>
                        </a:lnSpc>
                        <a:spcBef>
                          <a:spcPts val="0"/>
                        </a:spcBef>
                        <a:spcAft>
                          <a:spcPts val="0"/>
                        </a:spcAft>
                        <a:buClrTx/>
                        <a:buSzTx/>
                        <a:buFont typeface="Arial"/>
                        <a:buChar char="•"/>
                      </a:pPr>
                      <a:r>
                        <a:rPr lang="en-US" sz="1500" dirty="0"/>
                        <a:t>Inform about commitment to promoting access to healthy and/or culturally relevant foods</a:t>
                      </a:r>
                    </a:p>
                    <a:p>
                      <a:pPr marL="285750" marR="0" lvl="0" indent="-285750" algn="l">
                        <a:lnSpc>
                          <a:spcPct val="100000"/>
                        </a:lnSpc>
                        <a:spcBef>
                          <a:spcPts val="0"/>
                        </a:spcBef>
                        <a:spcAft>
                          <a:spcPts val="0"/>
                        </a:spcAft>
                        <a:buClrTx/>
                        <a:buSzTx/>
                        <a:buFont typeface="Arial"/>
                        <a:buChar char="•"/>
                      </a:pPr>
                      <a:r>
                        <a:rPr lang="en-US" sz="1500" dirty="0"/>
                        <a:t>Inform about reaching communities disproportionately impacted by food insecurity, climate change and poor health outcomes</a:t>
                      </a:r>
                    </a:p>
                  </a:txBody>
                  <a:tcPr marL="74261" marR="74261" marT="37130" marB="37130"/>
                </a:tc>
                <a:extLst>
                  <a:ext uri="{0D108BD9-81ED-4DB2-BD59-A6C34878D82A}">
                    <a16:rowId xmlns:a16="http://schemas.microsoft.com/office/drawing/2014/main" val="529607168"/>
                  </a:ext>
                </a:extLst>
              </a:tr>
              <a:tr h="1249471">
                <a:tc>
                  <a:txBody>
                    <a:bodyPr/>
                    <a:lstStyle/>
                    <a:p>
                      <a:r>
                        <a:rPr lang="en-US" sz="1500" dirty="0"/>
                        <a:t>Project Activities (MOST IMPORTANT) </a:t>
                      </a:r>
                      <a:endParaRPr lang="en-US" sz="1500"/>
                    </a:p>
                    <a:p>
                      <a:pPr marL="285750" indent="-285750">
                        <a:buFont typeface="Arial" panose="020B0604020202020204" pitchFamily="34" charset="0"/>
                        <a:buChar char="•"/>
                      </a:pPr>
                      <a:r>
                        <a:rPr lang="en-US" sz="1500" dirty="0"/>
                        <a:t>Be clear and thorough </a:t>
                      </a:r>
                    </a:p>
                    <a:p>
                      <a:pPr marL="285750" indent="-285750">
                        <a:buFont typeface="Arial" panose="020B0604020202020204" pitchFamily="34" charset="0"/>
                        <a:buChar char="•"/>
                      </a:pPr>
                      <a:r>
                        <a:rPr lang="en-US" sz="1500" dirty="0"/>
                        <a:t>Describe in detail how the funds will be used</a:t>
                      </a:r>
                    </a:p>
                    <a:p>
                      <a:pPr marL="285750" indent="-285750">
                        <a:buFont typeface="Arial" panose="020B0604020202020204" pitchFamily="34" charset="0"/>
                        <a:buChar char="•"/>
                      </a:pPr>
                      <a:r>
                        <a:rPr lang="en-US" sz="1500" dirty="0"/>
                        <a:t>Provide detailed descriptions of project timeline, locations of activities, plans for distributing and/or collecting food</a:t>
                      </a:r>
                    </a:p>
                  </a:txBody>
                  <a:tcPr marL="74261" marR="74261" marT="37130" marB="37130"/>
                </a:tc>
                <a:tc>
                  <a:txBody>
                    <a:bodyPr/>
                    <a:lstStyle/>
                    <a:p>
                      <a:pPr marL="285750" indent="-285750">
                        <a:buFont typeface="Arial" panose="020B0604020202020204" pitchFamily="34" charset="0"/>
                        <a:buChar char="•"/>
                      </a:pPr>
                      <a:r>
                        <a:rPr lang="en-US" sz="1500" dirty="0"/>
                        <a:t>Informs about specifics of programs</a:t>
                      </a:r>
                    </a:p>
                    <a:p>
                      <a:pPr marL="285750" indent="-285750">
                        <a:buFont typeface="Arial" panose="020B0604020202020204" pitchFamily="34" charset="0"/>
                        <a:buChar char="•"/>
                      </a:pPr>
                      <a:r>
                        <a:rPr lang="en-US" sz="1500" dirty="0"/>
                        <a:t>Informs about feasibility of programs</a:t>
                      </a:r>
                    </a:p>
                    <a:p>
                      <a:pPr marL="285750" indent="-285750">
                        <a:buFont typeface="Arial" panose="020B0604020202020204" pitchFamily="34" charset="0"/>
                        <a:buChar char="•"/>
                      </a:pPr>
                      <a:r>
                        <a:rPr lang="en-US" sz="1500" dirty="0"/>
                        <a:t>Informs about the sustainability of programs</a:t>
                      </a:r>
                    </a:p>
                    <a:p>
                      <a:pPr marL="285750" lvl="0" indent="-285750">
                        <a:buFont typeface="Arial" panose="020B0604020202020204" pitchFamily="34" charset="0"/>
                        <a:buChar char="•"/>
                      </a:pPr>
                      <a:r>
                        <a:rPr lang="en-US" sz="1500" dirty="0"/>
                        <a:t>Provides more detail to supplement budget</a:t>
                      </a:r>
                    </a:p>
                  </a:txBody>
                  <a:tcPr marL="74261" marR="74261" marT="37130" marB="37130"/>
                </a:tc>
                <a:extLst>
                  <a:ext uri="{0D108BD9-81ED-4DB2-BD59-A6C34878D82A}">
                    <a16:rowId xmlns:a16="http://schemas.microsoft.com/office/drawing/2014/main" val="1973489871"/>
                  </a:ext>
                </a:extLst>
              </a:tr>
              <a:tr h="1440659">
                <a:tc>
                  <a:txBody>
                    <a:bodyPr/>
                    <a:lstStyle/>
                    <a:p>
                      <a:pPr lvl="0">
                        <a:buNone/>
                      </a:pPr>
                      <a:r>
                        <a:rPr lang="en-US" sz="1500" dirty="0"/>
                        <a:t>Budget and staffing tables</a:t>
                      </a:r>
                    </a:p>
                    <a:p>
                      <a:pPr marL="285750" lvl="0" indent="-285750">
                        <a:buFont typeface="Arial"/>
                        <a:buChar char="•"/>
                      </a:pPr>
                      <a:r>
                        <a:rPr lang="en-US" sz="1500" dirty="0"/>
                        <a:t>Connect to program activities</a:t>
                      </a:r>
                    </a:p>
                    <a:p>
                      <a:pPr marL="285750" lvl="0" indent="-285750">
                        <a:buFont typeface="Arial"/>
                        <a:buChar char="•"/>
                      </a:pPr>
                      <a:r>
                        <a:rPr lang="en-US" sz="1500" dirty="0"/>
                        <a:t>Provide product brand/item types when applicable</a:t>
                      </a:r>
                    </a:p>
                    <a:p>
                      <a:pPr marL="285750" lvl="0" indent="-285750">
                        <a:buFont typeface="Arial"/>
                        <a:buChar char="•"/>
                      </a:pPr>
                      <a:r>
                        <a:rPr lang="en-US" sz="1500" b="0" i="0" u="none" strike="noStrike" noProof="0" dirty="0">
                          <a:solidFill>
                            <a:srgbClr val="000000"/>
                          </a:solidFill>
                          <a:latin typeface="Calibri"/>
                        </a:rPr>
                        <a:t>Provide quotes and/or links to product details</a:t>
                      </a:r>
                      <a:endParaRPr lang="en-US" sz="1500" dirty="0"/>
                    </a:p>
                    <a:p>
                      <a:pPr marL="285750" lvl="0" indent="-285750">
                        <a:buFont typeface="Arial"/>
                        <a:buChar char="•"/>
                      </a:pPr>
                      <a:r>
                        <a:rPr lang="en-US" sz="1500" dirty="0"/>
                        <a:t>Ensure quantity and cost per unit are accurate</a:t>
                      </a:r>
                    </a:p>
                    <a:p>
                      <a:pPr marL="285750" lvl="0" indent="-285750">
                        <a:buFont typeface="Arial"/>
                        <a:buChar char="•"/>
                      </a:pPr>
                      <a:endParaRPr lang="en-US" sz="1500" dirty="0"/>
                    </a:p>
                  </a:txBody>
                  <a:tcPr marL="74260" marR="74260" marT="37130" marB="37130"/>
                </a:tc>
                <a:tc>
                  <a:txBody>
                    <a:bodyPr/>
                    <a:lstStyle/>
                    <a:p>
                      <a:pPr marL="285750" lvl="0" indent="-285750">
                        <a:buFont typeface="Arial"/>
                        <a:buChar char="•"/>
                      </a:pPr>
                      <a:r>
                        <a:rPr lang="en-US" sz="1500" dirty="0"/>
                        <a:t>Informs about program cost effectiveness</a:t>
                      </a:r>
                    </a:p>
                    <a:p>
                      <a:pPr marL="285750" lvl="0" indent="-285750">
                        <a:buFont typeface="Arial"/>
                        <a:buChar char="•"/>
                      </a:pPr>
                      <a:r>
                        <a:rPr lang="en-US" sz="1500" dirty="0"/>
                        <a:t>Demonstrates understanding of program guidelines</a:t>
                      </a:r>
                    </a:p>
                    <a:p>
                      <a:pPr marL="285750" lvl="0" indent="-285750">
                        <a:buFont typeface="Arial"/>
                        <a:buChar char="•"/>
                      </a:pPr>
                      <a:r>
                        <a:rPr lang="en-US" sz="1500" dirty="0"/>
                        <a:t>Informs about food safety practices (e.g., if NSF-approved equipment is included)</a:t>
                      </a:r>
                    </a:p>
                  </a:txBody>
                  <a:tcPr marL="74260" marR="74260" marT="37130" marB="37130"/>
                </a:tc>
                <a:extLst>
                  <a:ext uri="{0D108BD9-81ED-4DB2-BD59-A6C34878D82A}">
                    <a16:rowId xmlns:a16="http://schemas.microsoft.com/office/drawing/2014/main" val="3336031236"/>
                  </a:ext>
                </a:extLst>
              </a:tr>
            </a:tbl>
          </a:graphicData>
        </a:graphic>
      </p:graphicFrame>
    </p:spTree>
    <p:extLst>
      <p:ext uri="{BB962C8B-B14F-4D97-AF65-F5344CB8AC3E}">
        <p14:creationId xmlns:p14="http://schemas.microsoft.com/office/powerpoint/2010/main" val="60552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Watermelon with a cut in half">
            <a:extLst>
              <a:ext uri="{FF2B5EF4-FFF2-40B4-BE49-F238E27FC236}">
                <a16:creationId xmlns:a16="http://schemas.microsoft.com/office/drawing/2014/main" id="{F2352BD8-AAFF-4BBC-2360-7AFB1891F551}"/>
              </a:ext>
            </a:extLst>
          </p:cNvPr>
          <p:cNvPicPr>
            <a:picLocks noChangeAspect="1"/>
          </p:cNvPicPr>
          <p:nvPr/>
        </p:nvPicPr>
        <p:blipFill rotWithShape="1">
          <a:blip r:embed="rId2"/>
          <a:srcRect l="3421" r="342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ACD03F-656E-256C-2C3E-03CD19F45762}"/>
              </a:ext>
            </a:extLst>
          </p:cNvPr>
          <p:cNvSpPr>
            <a:spLocks noGrp="1"/>
          </p:cNvSpPr>
          <p:nvPr>
            <p:ph type="title"/>
          </p:nvPr>
        </p:nvSpPr>
        <p:spPr>
          <a:xfrm>
            <a:off x="838200" y="365125"/>
            <a:ext cx="3822189" cy="1899912"/>
          </a:xfrm>
        </p:spPr>
        <p:txBody>
          <a:bodyPr>
            <a:normAutofit/>
          </a:bodyPr>
          <a:lstStyle/>
          <a:p>
            <a:r>
              <a:rPr lang="en-US" sz="4000"/>
              <a:t>Top Reasons for Denials</a:t>
            </a:r>
          </a:p>
        </p:txBody>
      </p:sp>
      <p:sp>
        <p:nvSpPr>
          <p:cNvPr id="3" name="Content Placeholder 2">
            <a:extLst>
              <a:ext uri="{FF2B5EF4-FFF2-40B4-BE49-F238E27FC236}">
                <a16:creationId xmlns:a16="http://schemas.microsoft.com/office/drawing/2014/main" id="{ECAC0715-68B2-9C08-4CAE-DED4A136C385}"/>
              </a:ext>
            </a:extLst>
          </p:cNvPr>
          <p:cNvSpPr>
            <a:spLocks noGrp="1"/>
          </p:cNvSpPr>
          <p:nvPr>
            <p:ph idx="1"/>
          </p:nvPr>
        </p:nvSpPr>
        <p:spPr>
          <a:xfrm>
            <a:off x="838200" y="2721345"/>
            <a:ext cx="4447478" cy="2784570"/>
          </a:xfrm>
        </p:spPr>
        <p:txBody>
          <a:bodyPr vert="horz" lIns="91440" tIns="45720" rIns="91440" bIns="45720" rtlCol="0" anchor="t">
            <a:normAutofit/>
          </a:bodyPr>
          <a:lstStyle/>
          <a:p>
            <a:r>
              <a:rPr lang="en-US" sz="2000" dirty="0"/>
              <a:t>Ineligible items requested</a:t>
            </a:r>
          </a:p>
          <a:p>
            <a:r>
              <a:rPr lang="en-US" sz="2000" dirty="0">
                <a:ea typeface="Calibri"/>
                <a:cs typeface="Calibri"/>
              </a:rPr>
              <a:t>High cost per pound of food recovered</a:t>
            </a:r>
          </a:p>
          <a:p>
            <a:r>
              <a:rPr lang="en-US" sz="2000" dirty="0">
                <a:ea typeface="Calibri"/>
                <a:cs typeface="Calibri"/>
              </a:rPr>
              <a:t>Application incomplete or completed with limited detail</a:t>
            </a:r>
            <a:endParaRPr lang="en-US" sz="2000" dirty="0"/>
          </a:p>
          <a:p>
            <a:r>
              <a:rPr lang="en-US" sz="2000" dirty="0">
                <a:ea typeface="Calibri"/>
                <a:cs typeface="Calibri"/>
              </a:rPr>
              <a:t>Questionable food safety practices</a:t>
            </a:r>
          </a:p>
          <a:p>
            <a:endParaRPr lang="en-US" sz="2000" dirty="0"/>
          </a:p>
          <a:p>
            <a:endParaRPr lang="en-US" sz="2000" dirty="0">
              <a:ea typeface="Calibri"/>
              <a:cs typeface="Calibri"/>
            </a:endParaRPr>
          </a:p>
        </p:txBody>
      </p:sp>
    </p:spTree>
    <p:extLst>
      <p:ext uri="{BB962C8B-B14F-4D97-AF65-F5344CB8AC3E}">
        <p14:creationId xmlns:p14="http://schemas.microsoft.com/office/powerpoint/2010/main" val="109898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804A6DAA-2772-8844-DED0-7AA3C067F4CD}"/>
              </a:ext>
            </a:extLst>
          </p:cNvPr>
          <p:cNvSpPr>
            <a:spLocks noGrp="1"/>
          </p:cNvSpPr>
          <p:nvPr>
            <p:ph type="title"/>
          </p:nvPr>
        </p:nvSpPr>
        <p:spPr>
          <a:xfrm>
            <a:off x="838200" y="643467"/>
            <a:ext cx="2951205" cy="5571066"/>
          </a:xfrm>
        </p:spPr>
        <p:txBody>
          <a:bodyPr vert="horz" lIns="91440" tIns="45720" rIns="91440" bIns="45720" rtlCol="0" anchor="ctr">
            <a:normAutofit/>
          </a:bodyPr>
          <a:lstStyle/>
          <a:p>
            <a:r>
              <a:rPr lang="en-US" kern="1200" dirty="0">
                <a:solidFill>
                  <a:srgbClr val="FFFFFF"/>
                </a:solidFill>
                <a:latin typeface="+mj-lt"/>
                <a:ea typeface="+mj-ea"/>
                <a:cs typeface="+mj-cs"/>
              </a:rPr>
              <a:t>Evaluation</a:t>
            </a:r>
          </a:p>
        </p:txBody>
      </p:sp>
      <p:sp>
        <p:nvSpPr>
          <p:cNvPr id="3" name="Content Placeholder 2">
            <a:extLst>
              <a:ext uri="{FF2B5EF4-FFF2-40B4-BE49-F238E27FC236}">
                <a16:creationId xmlns:a16="http://schemas.microsoft.com/office/drawing/2014/main" id="{5D4C5D9A-6D90-21D9-29E0-B1DFEB0069F4}"/>
              </a:ext>
            </a:extLst>
          </p:cNvPr>
          <p:cNvSpPr>
            <a:spLocks noGrp="1"/>
          </p:cNvSpPr>
          <p:nvPr>
            <p:ph sz="half" idx="1"/>
          </p:nvPr>
        </p:nvSpPr>
        <p:spPr>
          <a:xfrm>
            <a:off x="4627605" y="939159"/>
            <a:ext cx="5916766" cy="2479273"/>
          </a:xfrm>
        </p:spPr>
        <p:txBody>
          <a:bodyPr vert="horz" lIns="91440" tIns="45720" rIns="91440" bIns="45720" rtlCol="0" anchor="t">
            <a:normAutofit fontScale="92500"/>
          </a:bodyPr>
          <a:lstStyle/>
          <a:p>
            <a:pPr marL="0" indent="0" defTabSz="512064">
              <a:spcBef>
                <a:spcPts val="560"/>
              </a:spcBef>
              <a:buNone/>
            </a:pPr>
            <a:r>
              <a:rPr lang="en-US" b="1" kern="1200" dirty="0">
                <a:latin typeface="+mn-lt"/>
                <a:ea typeface="+mn-ea"/>
                <a:cs typeface="+mn-cs"/>
              </a:rPr>
              <a:t>Process</a:t>
            </a:r>
            <a:endParaRPr lang="en-US" b="1" kern="1200" dirty="0">
              <a:latin typeface="+mn-lt"/>
            </a:endParaRPr>
          </a:p>
          <a:p>
            <a:pPr marL="127635" indent="-127635" defTabSz="512064">
              <a:spcBef>
                <a:spcPts val="560"/>
              </a:spcBef>
            </a:pPr>
            <a:r>
              <a:rPr lang="en-US" sz="2000" dirty="0">
                <a:ea typeface="Calibri"/>
                <a:cs typeface="Calibri"/>
              </a:rPr>
              <a:t>Holistic team review process, looking at criteria below</a:t>
            </a:r>
            <a:endParaRPr lang="en-US" sz="2000" kern="1200" dirty="0">
              <a:latin typeface="+mn-lt"/>
              <a:ea typeface="Calibri"/>
              <a:cs typeface="Calibri"/>
            </a:endParaRPr>
          </a:p>
          <a:p>
            <a:pPr marL="127635" indent="-127635" defTabSz="512064">
              <a:spcBef>
                <a:spcPts val="560"/>
              </a:spcBef>
            </a:pPr>
            <a:r>
              <a:rPr lang="en-US" sz="2000" kern="1200" dirty="0">
                <a:latin typeface="+mn-lt"/>
                <a:ea typeface="+mn-ea"/>
                <a:cs typeface="+mn-cs"/>
              </a:rPr>
              <a:t>Recommendations sent to </a:t>
            </a:r>
            <a:r>
              <a:rPr lang="en-US" sz="2000" dirty="0"/>
              <a:t>R&amp;E leadership</a:t>
            </a:r>
            <a:r>
              <a:rPr lang="en-US" sz="2000" kern="1200" dirty="0">
                <a:latin typeface="+mn-lt"/>
                <a:ea typeface="+mn-ea"/>
                <a:cs typeface="+mn-cs"/>
              </a:rPr>
              <a:t> for final decision making</a:t>
            </a:r>
            <a:endParaRPr lang="en-US" sz="2000" kern="1200" dirty="0">
              <a:latin typeface="+mn-lt"/>
              <a:ea typeface="Calibri"/>
              <a:cs typeface="Calibri"/>
            </a:endParaRPr>
          </a:p>
          <a:p>
            <a:pPr marL="0" indent="0" defTabSz="512064">
              <a:spcBef>
                <a:spcPts val="560"/>
              </a:spcBef>
              <a:buNone/>
            </a:pPr>
            <a:endParaRPr lang="en-US" sz="1568" kern="1200" dirty="0">
              <a:solidFill>
                <a:schemeClr val="tx1"/>
              </a:solidFill>
              <a:latin typeface="+mn-lt"/>
              <a:ea typeface="+mn-ea"/>
              <a:cs typeface="+mn-cs"/>
            </a:endParaRPr>
          </a:p>
          <a:p>
            <a:pPr marL="127635" indent="-127635" defTabSz="512064">
              <a:spcBef>
                <a:spcPts val="560"/>
              </a:spcBef>
            </a:pPr>
            <a:endParaRPr lang="en-US" sz="1568" kern="1200" dirty="0">
              <a:solidFill>
                <a:schemeClr val="tx1"/>
              </a:solidFill>
              <a:latin typeface="+mn-lt"/>
              <a:ea typeface="Calibri" panose="020F0502020204030204"/>
              <a:cs typeface="Calibri" panose="020F0502020204030204"/>
            </a:endParaRPr>
          </a:p>
          <a:p>
            <a:pPr marL="0" indent="0" defTabSz="512064">
              <a:spcBef>
                <a:spcPts val="560"/>
              </a:spcBef>
              <a:buNone/>
            </a:pPr>
            <a:endParaRPr lang="en-US" sz="1568" b="1" kern="1200" dirty="0">
              <a:solidFill>
                <a:schemeClr val="tx1"/>
              </a:solidFill>
              <a:latin typeface="+mn-lt"/>
              <a:ea typeface="+mn-ea"/>
              <a:cs typeface="+mn-cs"/>
            </a:endParaRPr>
          </a:p>
          <a:p>
            <a:pPr marL="0" indent="0" defTabSz="512064">
              <a:spcBef>
                <a:spcPts val="560"/>
              </a:spcBef>
              <a:buNone/>
            </a:pPr>
            <a:endParaRPr lang="en-US" sz="1568" b="1" kern="1200" dirty="0">
              <a:solidFill>
                <a:schemeClr val="tx1"/>
              </a:solidFill>
              <a:latin typeface="+mn-lt"/>
              <a:ea typeface="+mn-ea"/>
              <a:cs typeface="+mn-cs"/>
            </a:endParaRPr>
          </a:p>
          <a:p>
            <a:pPr marL="0" indent="0">
              <a:buNone/>
            </a:pPr>
            <a:endParaRPr lang="en-US" b="1" dirty="0"/>
          </a:p>
        </p:txBody>
      </p:sp>
      <p:sp>
        <p:nvSpPr>
          <p:cNvPr id="5" name="Content Placeholder 4">
            <a:extLst>
              <a:ext uri="{FF2B5EF4-FFF2-40B4-BE49-F238E27FC236}">
                <a16:creationId xmlns:a16="http://schemas.microsoft.com/office/drawing/2014/main" id="{A293E12B-6E0B-B008-8A02-AFA3206D65D6}"/>
              </a:ext>
            </a:extLst>
          </p:cNvPr>
          <p:cNvSpPr>
            <a:spLocks noGrp="1"/>
          </p:cNvSpPr>
          <p:nvPr>
            <p:ph sz="half" idx="2"/>
          </p:nvPr>
        </p:nvSpPr>
        <p:spPr>
          <a:xfrm>
            <a:off x="4627604" y="2686602"/>
            <a:ext cx="5916674" cy="3720794"/>
          </a:xfrm>
        </p:spPr>
        <p:txBody>
          <a:bodyPr vert="horz" lIns="91440" tIns="45720" rIns="91440" bIns="45720" rtlCol="0" anchor="t">
            <a:normAutofit fontScale="92500"/>
          </a:bodyPr>
          <a:lstStyle/>
          <a:p>
            <a:pPr marL="0" indent="0" defTabSz="512064">
              <a:spcBef>
                <a:spcPts val="560"/>
              </a:spcBef>
              <a:buNone/>
            </a:pPr>
            <a:r>
              <a:rPr lang="en-US" b="1" kern="1200" dirty="0">
                <a:latin typeface="+mn-lt"/>
                <a:ea typeface="+mn-ea"/>
                <a:cs typeface="+mn-cs"/>
              </a:rPr>
              <a:t>Evaluation Criteria</a:t>
            </a:r>
          </a:p>
          <a:p>
            <a:pPr marL="127635" indent="-127635" defTabSz="512064">
              <a:spcBef>
                <a:spcPts val="560"/>
              </a:spcBef>
            </a:pPr>
            <a:r>
              <a:rPr lang="en-US" sz="2200" dirty="0">
                <a:solidFill>
                  <a:srgbClr val="34A8D8"/>
                </a:solidFill>
              </a:rPr>
              <a:t>Food waste prevention volume</a:t>
            </a:r>
            <a:endParaRPr lang="en-US" sz="2200" kern="1200">
              <a:solidFill>
                <a:srgbClr val="34A8D8"/>
              </a:solidFill>
              <a:latin typeface="+mn-lt"/>
              <a:ea typeface="Calibri"/>
              <a:cs typeface="Calibri"/>
            </a:endParaRPr>
          </a:p>
          <a:p>
            <a:pPr marL="127635" indent="-127635" defTabSz="512064">
              <a:spcBef>
                <a:spcPts val="560"/>
              </a:spcBef>
            </a:pPr>
            <a:r>
              <a:rPr lang="en-US" sz="2200" dirty="0">
                <a:solidFill>
                  <a:srgbClr val="34A8D8"/>
                </a:solidFill>
              </a:rPr>
              <a:t>Addressing food access and justice (based on activities, communities served)</a:t>
            </a:r>
            <a:endParaRPr lang="en-US" sz="2200" kern="1200" dirty="0">
              <a:solidFill>
                <a:srgbClr val="34A8D8"/>
              </a:solidFill>
              <a:latin typeface="+mn-lt"/>
              <a:ea typeface="Calibri"/>
              <a:cs typeface="Calibri"/>
            </a:endParaRPr>
          </a:p>
          <a:p>
            <a:pPr marL="127635" indent="-127635" defTabSz="512064">
              <a:spcBef>
                <a:spcPts val="560"/>
              </a:spcBef>
            </a:pPr>
            <a:r>
              <a:rPr lang="en-US" sz="2200" dirty="0">
                <a:solidFill>
                  <a:srgbClr val="34A8D8"/>
                </a:solidFill>
              </a:rPr>
              <a:t>Cost effectiveness</a:t>
            </a:r>
            <a:endParaRPr lang="en-US" sz="2200" dirty="0">
              <a:solidFill>
                <a:srgbClr val="34A8D8"/>
              </a:solidFill>
              <a:ea typeface="Calibri"/>
              <a:cs typeface="Calibri"/>
            </a:endParaRPr>
          </a:p>
          <a:p>
            <a:pPr marL="127635" indent="-127635" defTabSz="512064">
              <a:spcBef>
                <a:spcPts val="560"/>
              </a:spcBef>
            </a:pPr>
            <a:r>
              <a:rPr lang="en-US" sz="2200" kern="1200" dirty="0">
                <a:latin typeface="+mn-lt"/>
                <a:ea typeface="+mn-ea"/>
                <a:cs typeface="+mn-cs"/>
              </a:rPr>
              <a:t>Sustainability</a:t>
            </a:r>
            <a:endParaRPr lang="en-US" sz="2200" kern="1200">
              <a:latin typeface="+mn-lt"/>
              <a:ea typeface="Calibri"/>
              <a:cs typeface="Calibri"/>
            </a:endParaRPr>
          </a:p>
          <a:p>
            <a:pPr marL="127635" indent="-127635" defTabSz="512064">
              <a:spcBef>
                <a:spcPts val="560"/>
              </a:spcBef>
            </a:pPr>
            <a:r>
              <a:rPr lang="en-US" sz="2200" kern="1200" dirty="0">
                <a:latin typeface="+mn-lt"/>
                <a:ea typeface="+mn-ea"/>
                <a:cs typeface="+mn-cs"/>
              </a:rPr>
              <a:t>Feasibility</a:t>
            </a:r>
            <a:endParaRPr lang="en-US" sz="2200" kern="1200">
              <a:latin typeface="+mn-lt"/>
              <a:ea typeface="Calibri"/>
              <a:cs typeface="Calibri"/>
            </a:endParaRPr>
          </a:p>
          <a:p>
            <a:pPr marL="127635" indent="-127635" defTabSz="512064">
              <a:spcBef>
                <a:spcPts val="560"/>
              </a:spcBef>
            </a:pPr>
            <a:r>
              <a:rPr lang="en-US" sz="2200" kern="1200" dirty="0">
                <a:latin typeface="+mn-lt"/>
                <a:ea typeface="+mn-ea"/>
                <a:cs typeface="+mn-cs"/>
              </a:rPr>
              <a:t>Additional environmental</a:t>
            </a:r>
            <a:r>
              <a:rPr lang="en-US" sz="2200" dirty="0"/>
              <a:t> and community</a:t>
            </a:r>
            <a:r>
              <a:rPr lang="en-US" sz="2200" kern="1200" dirty="0">
                <a:latin typeface="+mn-lt"/>
                <a:ea typeface="+mn-ea"/>
                <a:cs typeface="+mn-cs"/>
              </a:rPr>
              <a:t> benefits</a:t>
            </a:r>
            <a:endParaRPr lang="en-US" sz="2200" kern="1200" dirty="0">
              <a:latin typeface="+mn-lt"/>
              <a:ea typeface="Calibri" panose="020F0502020204030204"/>
              <a:cs typeface="Calibri" panose="020F0502020204030204"/>
            </a:endParaRPr>
          </a:p>
          <a:p>
            <a:pPr marL="127635" indent="-127635">
              <a:spcBef>
                <a:spcPts val="560"/>
              </a:spcBef>
            </a:pPr>
            <a:r>
              <a:rPr lang="en-US" sz="2200" dirty="0">
                <a:ea typeface="Calibri"/>
                <a:cs typeface="Calibri"/>
              </a:rPr>
              <a:t>Size and location of impact</a:t>
            </a:r>
          </a:p>
          <a:p>
            <a:pPr marL="127635" indent="-127635">
              <a:spcBef>
                <a:spcPts val="560"/>
              </a:spcBef>
            </a:pPr>
            <a:r>
              <a:rPr lang="en-US" sz="2200" dirty="0">
                <a:ea typeface="Calibri"/>
                <a:cs typeface="Calibri"/>
              </a:rPr>
              <a:t>Innovation</a:t>
            </a:r>
          </a:p>
          <a:p>
            <a:pPr marL="0" indent="0">
              <a:buNone/>
            </a:pPr>
            <a:endParaRPr lang="en-US" dirty="0">
              <a:ea typeface="Calibri" panose="020F0502020204030204"/>
              <a:cs typeface="Calibri" panose="020F0502020204030204"/>
            </a:endParaRPr>
          </a:p>
        </p:txBody>
      </p:sp>
      <p:pic>
        <p:nvPicPr>
          <p:cNvPr id="4" name="Picture 3" descr="A picture containing text&#10;&#10;Description automatically generated">
            <a:extLst>
              <a:ext uri="{FF2B5EF4-FFF2-40B4-BE49-F238E27FC236}">
                <a16:creationId xmlns:a16="http://schemas.microsoft.com/office/drawing/2014/main" id="{3E244DA9-4737-6160-3A86-D1C6E7E2BDB0}"/>
              </a:ext>
            </a:extLst>
          </p:cNvPr>
          <p:cNvPicPr/>
          <p:nvPr/>
        </p:nvPicPr>
        <p:blipFill>
          <a:blip r:embed="rId2">
            <a:extLst>
              <a:ext uri="{28A0092B-C50C-407E-A947-70E740481C1C}">
                <a14:useLocalDpi xmlns:a14="http://schemas.microsoft.com/office/drawing/2010/main" val="0"/>
              </a:ext>
            </a:extLst>
          </a:blip>
          <a:stretch>
            <a:fillRect/>
          </a:stretch>
        </p:blipFill>
        <p:spPr>
          <a:xfrm>
            <a:off x="334699" y="356545"/>
            <a:ext cx="1632745" cy="573843"/>
          </a:xfrm>
          <a:prstGeom prst="rect">
            <a:avLst/>
          </a:prstGeom>
        </p:spPr>
      </p:pic>
    </p:spTree>
    <p:extLst>
      <p:ext uri="{BB962C8B-B14F-4D97-AF65-F5344CB8AC3E}">
        <p14:creationId xmlns:p14="http://schemas.microsoft.com/office/powerpoint/2010/main" val="4233477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03D6-7F91-B9E8-D7AB-281289A6B26C}"/>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Evaluation Criteria</a:t>
            </a:r>
          </a:p>
        </p:txBody>
      </p:sp>
      <p:graphicFrame>
        <p:nvGraphicFramePr>
          <p:cNvPr id="8" name="Table 7">
            <a:extLst>
              <a:ext uri="{FF2B5EF4-FFF2-40B4-BE49-F238E27FC236}">
                <a16:creationId xmlns:a16="http://schemas.microsoft.com/office/drawing/2014/main" id="{93D7950D-CB62-4200-6151-7C6B202D0AFF}"/>
              </a:ext>
            </a:extLst>
          </p:cNvPr>
          <p:cNvGraphicFramePr>
            <a:graphicFrameLocks noGrp="1"/>
          </p:cNvGraphicFramePr>
          <p:nvPr>
            <p:extLst>
              <p:ext uri="{D42A27DB-BD31-4B8C-83A1-F6EECF244321}">
                <p14:modId xmlns:p14="http://schemas.microsoft.com/office/powerpoint/2010/main" val="3392876945"/>
              </p:ext>
            </p:extLst>
          </p:nvPr>
        </p:nvGraphicFramePr>
        <p:xfrm>
          <a:off x="757810" y="1666970"/>
          <a:ext cx="10243595" cy="5218462"/>
        </p:xfrm>
        <a:graphic>
          <a:graphicData uri="http://schemas.openxmlformats.org/drawingml/2006/table">
            <a:tbl>
              <a:tblPr firstRow="1" firstCol="1" bandRow="1">
                <a:noFill/>
                <a:tableStyleId>{5C22544A-7EE6-4342-B048-85BDC9FD1C3A}</a:tableStyleId>
              </a:tblPr>
              <a:tblGrid>
                <a:gridCol w="4365153">
                  <a:extLst>
                    <a:ext uri="{9D8B030D-6E8A-4147-A177-3AD203B41FA5}">
                      <a16:colId xmlns:a16="http://schemas.microsoft.com/office/drawing/2014/main" val="376594132"/>
                    </a:ext>
                  </a:extLst>
                </a:gridCol>
                <a:gridCol w="5878442">
                  <a:extLst>
                    <a:ext uri="{9D8B030D-6E8A-4147-A177-3AD203B41FA5}">
                      <a16:colId xmlns:a16="http://schemas.microsoft.com/office/drawing/2014/main" val="3261588324"/>
                    </a:ext>
                  </a:extLst>
                </a:gridCol>
              </a:tblGrid>
              <a:tr h="409870">
                <a:tc>
                  <a:txBody>
                    <a:bodyPr/>
                    <a:lstStyle/>
                    <a:p>
                      <a:pPr marL="0" marR="0" algn="ctr">
                        <a:spcBef>
                          <a:spcPts val="0"/>
                        </a:spcBef>
                        <a:spcAft>
                          <a:spcPts val="0"/>
                        </a:spcAft>
                      </a:pPr>
                      <a:r>
                        <a:rPr lang="en-US" sz="700" b="0" cap="all" spc="150" dirty="0">
                          <a:solidFill>
                            <a:schemeClr val="lt1"/>
                          </a:solidFill>
                          <a:effectLst/>
                        </a:rPr>
                        <a:t>Criteria</a:t>
                      </a:r>
                      <a:endParaRPr lang="en-US" sz="7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66" marR="58266" marT="58266" marB="58266" anchor="ctr">
                    <a:lnL w="12700" cmpd="sng">
                      <a:noFill/>
                    </a:lnL>
                    <a:lnR w="12700" cmpd="sng">
                      <a:noFill/>
                    </a:lnR>
                    <a:lnT w="12700" cmpd="sng">
                      <a:noFill/>
                    </a:lnT>
                    <a:lnB w="38100" cmpd="sng">
                      <a:noFill/>
                    </a:lnB>
                    <a:solidFill>
                      <a:srgbClr val="505356"/>
                    </a:solidFill>
                  </a:tcPr>
                </a:tc>
                <a:tc>
                  <a:txBody>
                    <a:bodyPr/>
                    <a:lstStyle/>
                    <a:p>
                      <a:pPr marL="0" marR="0" algn="ctr">
                        <a:spcBef>
                          <a:spcPts val="0"/>
                        </a:spcBef>
                        <a:spcAft>
                          <a:spcPts val="0"/>
                        </a:spcAft>
                      </a:pPr>
                      <a:endParaRPr lang="en-US" sz="700" b="0" cap="all" spc="150" dirty="0">
                        <a:solidFill>
                          <a:schemeClr val="lt1"/>
                        </a:solidFill>
                        <a:effectLst/>
                      </a:endParaRPr>
                    </a:p>
                    <a:p>
                      <a:pPr marL="0" marR="0" algn="ctr">
                        <a:spcBef>
                          <a:spcPts val="0"/>
                        </a:spcBef>
                        <a:spcAft>
                          <a:spcPts val="0"/>
                        </a:spcAft>
                      </a:pPr>
                      <a:r>
                        <a:rPr lang="en-US" sz="700" b="0" cap="all" spc="150" dirty="0">
                          <a:solidFill>
                            <a:schemeClr val="lt1"/>
                          </a:solidFill>
                          <a:effectLst/>
                        </a:rPr>
                        <a:t>Exemplary</a:t>
                      </a:r>
                      <a:endParaRPr lang="en-US" sz="7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66" marR="58266" marT="58266" marB="58266" anchor="ctr">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761487403"/>
                  </a:ext>
                </a:extLst>
              </a:tr>
              <a:tr h="490257">
                <a:tc>
                  <a:txBody>
                    <a:bodyPr/>
                    <a:lstStyle/>
                    <a:p>
                      <a:pPr marL="0" marR="0">
                        <a:lnSpc>
                          <a:spcPct val="107000"/>
                        </a:lnSpc>
                        <a:spcBef>
                          <a:spcPts val="0"/>
                        </a:spcBef>
                        <a:spcAft>
                          <a:spcPts val="0"/>
                        </a:spcAft>
                      </a:pPr>
                      <a:r>
                        <a:rPr lang="en-US" sz="1400" b="1" cap="none" spc="0" dirty="0">
                          <a:solidFill>
                            <a:schemeClr val="tx1"/>
                          </a:solidFill>
                          <a:effectLst/>
                          <a:latin typeface="+mn-lt"/>
                        </a:rPr>
                        <a:t>Activities</a:t>
                      </a:r>
                    </a:p>
                    <a:p>
                      <a:pPr marL="0" marR="0">
                        <a:lnSpc>
                          <a:spcPct val="107000"/>
                        </a:lnSpc>
                        <a:spcBef>
                          <a:spcPts val="0"/>
                        </a:spcBef>
                        <a:spcAft>
                          <a:spcPts val="0"/>
                        </a:spcAft>
                      </a:pPr>
                      <a:r>
                        <a:rPr lang="en-US" sz="1400" b="0" cap="none" spc="0" dirty="0">
                          <a:solidFill>
                            <a:schemeClr val="tx1"/>
                          </a:solidFill>
                          <a:effectLst/>
                          <a:latin typeface="+mn-lt"/>
                        </a:rPr>
                        <a:t>Project activities are clearly stated, specific, realistic, and measurable.</a:t>
                      </a:r>
                    </a:p>
                    <a:p>
                      <a:pPr marL="0" marR="0" lvl="0">
                        <a:lnSpc>
                          <a:spcPct val="107000"/>
                        </a:lnSpc>
                        <a:spcBef>
                          <a:spcPts val="0"/>
                        </a:spcBef>
                        <a:spcAft>
                          <a:spcPts val="0"/>
                        </a:spcAft>
                        <a:buNone/>
                      </a:pPr>
                      <a:endParaRPr lang="en-US" sz="1400" b="0" cap="none" spc="0" dirty="0">
                        <a:solidFill>
                          <a:schemeClr val="tx1"/>
                        </a:solidFill>
                        <a:effectLst/>
                        <a:latin typeface="+mn-lt"/>
                      </a:endParaRPr>
                    </a:p>
                    <a:p>
                      <a:pPr marL="0" marR="0" lvl="0">
                        <a:lnSpc>
                          <a:spcPct val="107000"/>
                        </a:lnSpc>
                        <a:spcBef>
                          <a:spcPts val="0"/>
                        </a:spcBef>
                        <a:spcAft>
                          <a:spcPts val="0"/>
                        </a:spcAft>
                        <a:buNone/>
                      </a:pPr>
                      <a:endParaRPr lang="en-US" sz="1400" b="0" cap="none" spc="0" dirty="0">
                        <a:solidFill>
                          <a:schemeClr val="tx1"/>
                        </a:solidFill>
                        <a:effectLst/>
                        <a:latin typeface="+mn-lt"/>
                      </a:endParaRPr>
                    </a:p>
                  </a:txBody>
                  <a:tcPr marL="58266" marR="58266" marT="58266" marB="58266">
                    <a:lnL w="12700" cmpd="sng">
                      <a:noFill/>
                      <a:prstDash val="solid"/>
                    </a:lnL>
                    <a:lnR w="12700" cmpd="sng">
                      <a:noFill/>
                      <a:prstDash val="solid"/>
                    </a:lnR>
                    <a:lnT w="38100" cmpd="sng">
                      <a:noFill/>
                    </a:lnT>
                    <a:lnB w="12700" cmpd="sng">
                      <a:noFill/>
                      <a:prstDash val="solid"/>
                    </a:lnB>
                    <a:noFill/>
                  </a:tcPr>
                </a:tc>
                <a:tc>
                  <a:txBody>
                    <a:bodyPr/>
                    <a:lstStyle/>
                    <a:p>
                      <a:pPr marL="171450" marR="0" indent="-171450">
                        <a:lnSpc>
                          <a:spcPct val="107000"/>
                        </a:lnSpc>
                        <a:spcBef>
                          <a:spcPts val="0"/>
                        </a:spcBef>
                        <a:spcAft>
                          <a:spcPts val="0"/>
                        </a:spcAft>
                        <a:buFont typeface="Arial" panose="020B0604020202020204" pitchFamily="34" charset="0"/>
                        <a:buChar char="•"/>
                      </a:pPr>
                      <a:r>
                        <a:rPr lang="en-US" sz="1400" b="0" cap="none" spc="0" dirty="0">
                          <a:solidFill>
                            <a:schemeClr val="tx1"/>
                          </a:solidFill>
                          <a:effectLst/>
                          <a:latin typeface="+mn-lt"/>
                        </a:rPr>
                        <a:t>The activities described are very clear, concise, and easy to understand. </a:t>
                      </a:r>
                    </a:p>
                    <a:p>
                      <a:pPr marL="171450" marR="0" indent="-171450">
                        <a:lnSpc>
                          <a:spcPct val="107000"/>
                        </a:lnSpc>
                        <a:spcBef>
                          <a:spcPts val="0"/>
                        </a:spcBef>
                        <a:spcAft>
                          <a:spcPts val="0"/>
                        </a:spcAft>
                        <a:buFont typeface="Arial" panose="020B0604020202020204" pitchFamily="34" charset="0"/>
                        <a:buChar char="•"/>
                      </a:pPr>
                      <a:r>
                        <a:rPr lang="en-US" sz="1400" b="0" cap="none" spc="0" dirty="0">
                          <a:solidFill>
                            <a:schemeClr val="tx1"/>
                          </a:solidFill>
                          <a:effectLst/>
                          <a:latin typeface="+mn-lt"/>
                        </a:rPr>
                        <a:t>Project activities, including current and proposed operations, equipment, and processes are explained.</a:t>
                      </a:r>
                    </a:p>
                    <a:p>
                      <a:pPr marL="171450" marR="0" indent="-171450">
                        <a:lnSpc>
                          <a:spcPct val="107000"/>
                        </a:lnSpc>
                        <a:spcBef>
                          <a:spcPts val="0"/>
                        </a:spcBef>
                        <a:spcAft>
                          <a:spcPts val="0"/>
                        </a:spcAft>
                        <a:buFont typeface="Arial" panose="020B0604020202020204" pitchFamily="34" charset="0"/>
                        <a:buChar char="•"/>
                      </a:pPr>
                      <a:r>
                        <a:rPr lang="en-US" sz="1400" b="1" cap="none" spc="0" dirty="0">
                          <a:solidFill>
                            <a:schemeClr val="tx1"/>
                          </a:solidFill>
                          <a:effectLst/>
                          <a:latin typeface="+mn-lt"/>
                        </a:rPr>
                        <a:t>Clearly defines link between project activities and how food waste will be reduced. </a:t>
                      </a:r>
                    </a:p>
                  </a:txBody>
                  <a:tcPr marL="58266" marR="58266" marT="58266" marB="58266">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501726024"/>
                  </a:ext>
                </a:extLst>
              </a:tr>
              <a:tr h="963164">
                <a:tc>
                  <a:txBody>
                    <a:bodyPr/>
                    <a:lstStyle/>
                    <a:p>
                      <a:pPr marL="0" marR="0">
                        <a:lnSpc>
                          <a:spcPct val="107000"/>
                        </a:lnSpc>
                        <a:spcBef>
                          <a:spcPts val="0"/>
                        </a:spcBef>
                        <a:spcAft>
                          <a:spcPts val="0"/>
                        </a:spcAft>
                      </a:pPr>
                      <a:r>
                        <a:rPr lang="en-US" sz="1400" b="1" cap="none" spc="0" dirty="0">
                          <a:solidFill>
                            <a:schemeClr val="tx1"/>
                          </a:solidFill>
                          <a:effectLst/>
                          <a:latin typeface="+mn-lt"/>
                        </a:rPr>
                        <a:t>Impact</a:t>
                      </a:r>
                    </a:p>
                    <a:p>
                      <a:pPr marL="0" marR="0">
                        <a:lnSpc>
                          <a:spcPct val="107000"/>
                        </a:lnSpc>
                        <a:spcBef>
                          <a:spcPts val="0"/>
                        </a:spcBef>
                        <a:spcAft>
                          <a:spcPts val="0"/>
                        </a:spcAft>
                      </a:pPr>
                      <a:r>
                        <a:rPr lang="en-US" sz="1400" b="0" cap="none" spc="0" dirty="0">
                          <a:solidFill>
                            <a:schemeClr val="tx1"/>
                          </a:solidFill>
                          <a:effectLst/>
                          <a:latin typeface="+mn-lt"/>
                        </a:rPr>
                        <a:t>Estimated weight in pounds of food that will be recovered.</a:t>
                      </a:r>
                    </a:p>
                    <a:p>
                      <a:pPr marL="0" marR="0">
                        <a:lnSpc>
                          <a:spcPct val="107000"/>
                        </a:lnSpc>
                        <a:spcBef>
                          <a:spcPts val="0"/>
                        </a:spcBef>
                        <a:spcAft>
                          <a:spcPts val="0"/>
                        </a:spcAft>
                      </a:pPr>
                      <a:endParaRPr lang="en-US" sz="1400" b="0" cap="none" spc="0" dirty="0">
                        <a:solidFill>
                          <a:schemeClr val="tx1"/>
                        </a:solidFill>
                        <a:effectLst/>
                        <a:latin typeface="+mn-lt"/>
                      </a:endParaRPr>
                    </a:p>
                    <a:p>
                      <a:pPr marL="0" marR="0">
                        <a:lnSpc>
                          <a:spcPct val="107000"/>
                        </a:lnSpc>
                        <a:spcBef>
                          <a:spcPts val="0"/>
                        </a:spcBef>
                        <a:spcAft>
                          <a:spcPts val="0"/>
                        </a:spcAft>
                      </a:pPr>
                      <a:r>
                        <a:rPr lang="en-US" sz="1400" b="0" cap="none" spc="0" dirty="0">
                          <a:solidFill>
                            <a:schemeClr val="tx1"/>
                          </a:solidFill>
                          <a:effectLst/>
                          <a:latin typeface="+mn-lt"/>
                        </a:rPr>
                        <a:t>Addressing food access and food justice are a priority for the work being completed.</a:t>
                      </a:r>
                    </a:p>
                    <a:p>
                      <a:pPr marL="0" marR="0">
                        <a:lnSpc>
                          <a:spcPct val="107000"/>
                        </a:lnSpc>
                        <a:spcBef>
                          <a:spcPts val="0"/>
                        </a:spcBef>
                        <a:spcAft>
                          <a:spcPts val="0"/>
                        </a:spcAft>
                      </a:pPr>
                      <a:endParaRPr lang="en-US" sz="1400" b="0" cap="none" spc="0" dirty="0">
                        <a:solidFill>
                          <a:schemeClr val="tx1"/>
                        </a:solidFill>
                        <a:effectLst/>
                        <a:latin typeface="+mn-lt"/>
                        <a:ea typeface="Calibri" panose="020F0502020204030204" pitchFamily="34" charset="0"/>
                        <a:cs typeface="Times New Roman" panose="02020603050405020304" pitchFamily="18" charset="0"/>
                      </a:endParaRPr>
                    </a:p>
                  </a:txBody>
                  <a:tcPr marL="58266" marR="58266" marT="58266" marB="5826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171450" marR="0" indent="-171450">
                        <a:lnSpc>
                          <a:spcPct val="107000"/>
                        </a:lnSpc>
                        <a:spcBef>
                          <a:spcPts val="0"/>
                        </a:spcBef>
                        <a:spcAft>
                          <a:spcPts val="0"/>
                        </a:spcAft>
                        <a:buFont typeface="Arial" panose="020B0604020202020204" pitchFamily="34" charset="0"/>
                        <a:buChar char="•"/>
                      </a:pPr>
                      <a:r>
                        <a:rPr lang="en-US" sz="1400" b="1" cap="none" spc="0" dirty="0">
                          <a:solidFill>
                            <a:schemeClr val="tx1"/>
                          </a:solidFill>
                          <a:effectLst/>
                          <a:latin typeface="+mn-lt"/>
                        </a:rPr>
                        <a:t>Clear demonstration of how the program will result in additional pounds of food recovered.</a:t>
                      </a:r>
                    </a:p>
                    <a:p>
                      <a:pPr marL="171450" marR="0" indent="-171450">
                        <a:lnSpc>
                          <a:spcPct val="107000"/>
                        </a:lnSpc>
                        <a:spcBef>
                          <a:spcPts val="0"/>
                        </a:spcBef>
                        <a:spcAft>
                          <a:spcPts val="0"/>
                        </a:spcAft>
                        <a:buFont typeface="Arial" panose="020B0604020202020204" pitchFamily="34" charset="0"/>
                        <a:buChar char="•"/>
                      </a:pPr>
                      <a:r>
                        <a:rPr lang="en-US" sz="1400" b="0" cap="none" spc="0" dirty="0">
                          <a:solidFill>
                            <a:schemeClr val="tx1"/>
                          </a:solidFill>
                          <a:effectLst/>
                          <a:latin typeface="+mn-lt"/>
                        </a:rPr>
                        <a:t>Estimation of food recovery is realistic regarding project activities.</a:t>
                      </a:r>
                    </a:p>
                    <a:p>
                      <a:pPr marL="171450" marR="0" indent="-171450">
                        <a:lnSpc>
                          <a:spcPct val="107000"/>
                        </a:lnSpc>
                        <a:spcBef>
                          <a:spcPts val="0"/>
                        </a:spcBef>
                        <a:spcAft>
                          <a:spcPts val="0"/>
                        </a:spcAft>
                        <a:buFont typeface="Arial" panose="020B0604020202020204" pitchFamily="34" charset="0"/>
                        <a:buChar char="•"/>
                      </a:pPr>
                      <a:r>
                        <a:rPr lang="en-US" sz="1400" b="0" cap="none" spc="0" dirty="0">
                          <a:solidFill>
                            <a:schemeClr val="tx1"/>
                          </a:solidFill>
                          <a:effectLst/>
                          <a:latin typeface="+mn-lt"/>
                        </a:rPr>
                        <a:t>Estimated amount of food recovery represents a significant amount of waste prevented.</a:t>
                      </a:r>
                    </a:p>
                    <a:p>
                      <a:pPr marL="171450" marR="0" indent="-171450">
                        <a:lnSpc>
                          <a:spcPct val="107000"/>
                        </a:lnSpc>
                        <a:spcBef>
                          <a:spcPts val="0"/>
                        </a:spcBef>
                        <a:spcAft>
                          <a:spcPts val="0"/>
                        </a:spcAft>
                        <a:buFont typeface="Arial" panose="020B0604020202020204" pitchFamily="34" charset="0"/>
                        <a:buChar char="•"/>
                      </a:pPr>
                      <a:r>
                        <a:rPr lang="en-US" sz="1400" b="1" cap="none" spc="0" dirty="0">
                          <a:solidFill>
                            <a:schemeClr val="tx1"/>
                          </a:solidFill>
                          <a:effectLst/>
                          <a:latin typeface="+mn-lt"/>
                        </a:rPr>
                        <a:t>Programming focuses on priority populations, geographic areas and/or foods that are healthy and culturally specific</a:t>
                      </a:r>
                    </a:p>
                  </a:txBody>
                  <a:tcPr marL="58266" marR="58266" marT="58266" marB="5826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932586537"/>
                  </a:ext>
                </a:extLst>
              </a:tr>
              <a:tr h="608483">
                <a:tc>
                  <a:txBody>
                    <a:bodyPr/>
                    <a:lstStyle/>
                    <a:p>
                      <a:pPr marL="0" marR="0">
                        <a:lnSpc>
                          <a:spcPct val="107000"/>
                        </a:lnSpc>
                        <a:spcBef>
                          <a:spcPts val="0"/>
                        </a:spcBef>
                        <a:spcAft>
                          <a:spcPts val="0"/>
                        </a:spcAft>
                      </a:pPr>
                      <a:r>
                        <a:rPr lang="en-US" sz="1400" b="1" cap="none" spc="0" dirty="0">
                          <a:solidFill>
                            <a:schemeClr val="tx1"/>
                          </a:solidFill>
                          <a:effectLst/>
                          <a:latin typeface="+mn-lt"/>
                        </a:rPr>
                        <a:t>Other considerations</a:t>
                      </a:r>
                    </a:p>
                    <a:p>
                      <a:pPr marL="0" marR="0">
                        <a:lnSpc>
                          <a:spcPct val="107000"/>
                        </a:lnSpc>
                        <a:spcBef>
                          <a:spcPts val="0"/>
                        </a:spcBef>
                        <a:spcAft>
                          <a:spcPts val="0"/>
                        </a:spcAft>
                      </a:pPr>
                      <a:r>
                        <a:rPr lang="en-US" sz="1400" b="0" cap="none" spc="0" dirty="0">
                          <a:solidFill>
                            <a:schemeClr val="tx1"/>
                          </a:solidFill>
                          <a:effectLst/>
                          <a:latin typeface="+mn-lt"/>
                        </a:rPr>
                        <a:t>Implementation of a new or innovative approach</a:t>
                      </a:r>
                      <a:br>
                        <a:rPr lang="en-US" sz="1400" b="0" cap="none" spc="0" dirty="0">
                          <a:solidFill>
                            <a:srgbClr val="000000"/>
                          </a:solidFill>
                          <a:effectLst/>
                          <a:latin typeface="+mn-lt"/>
                        </a:rPr>
                      </a:br>
                      <a:endParaRPr lang="en-US" sz="1400" b="0" cap="none" spc="0" dirty="0">
                        <a:solidFill>
                          <a:srgbClr val="000000"/>
                        </a:solidFill>
                        <a:effectLst/>
                        <a:latin typeface="+mn-lt"/>
                      </a:endParaRPr>
                    </a:p>
                    <a:p>
                      <a:pPr marL="0" marR="0" lvl="0">
                        <a:lnSpc>
                          <a:spcPct val="107000"/>
                        </a:lnSpc>
                        <a:spcBef>
                          <a:spcPts val="0"/>
                        </a:spcBef>
                        <a:spcAft>
                          <a:spcPts val="0"/>
                        </a:spcAft>
                        <a:buNone/>
                      </a:pPr>
                      <a:r>
                        <a:rPr lang="en-US" sz="1400" b="0" cap="none" spc="0" dirty="0">
                          <a:solidFill>
                            <a:schemeClr val="tx1"/>
                          </a:solidFill>
                          <a:effectLst/>
                          <a:latin typeface="+mn-lt"/>
                        </a:rPr>
                        <a:t>Addressing gaps in the current food recovery system</a:t>
                      </a:r>
                    </a:p>
                  </a:txBody>
                  <a:tcPr marL="58266" marR="58266" marT="58266" marB="58266">
                    <a:lnL w="12700" cmpd="sng">
                      <a:noFill/>
                      <a:prstDash val="solid"/>
                    </a:lnL>
                    <a:lnR w="12700" cmpd="sng">
                      <a:noFill/>
                      <a:prstDash val="solid"/>
                    </a:lnR>
                    <a:lnT w="12700" cmpd="sng">
                      <a:noFill/>
                      <a:prstDash val="solid"/>
                    </a:lnT>
                    <a:lnB w="12700" cmpd="sng">
                      <a:noFill/>
                      <a:prstDash val="solid"/>
                    </a:lnB>
                    <a:noFill/>
                  </a:tcPr>
                </a:tc>
                <a:tc>
                  <a:txBody>
                    <a:bodyPr/>
                    <a:lstStyle/>
                    <a:p>
                      <a:pPr marL="285750" marR="0" indent="-285750">
                        <a:lnSpc>
                          <a:spcPct val="107000"/>
                        </a:lnSpc>
                        <a:spcBef>
                          <a:spcPts val="0"/>
                        </a:spcBef>
                        <a:spcAft>
                          <a:spcPts val="0"/>
                        </a:spcAft>
                        <a:buFont typeface="Arial"/>
                        <a:buChar char="•"/>
                      </a:pPr>
                      <a:r>
                        <a:rPr lang="en-US" sz="1400" b="0" cap="none" spc="0" dirty="0">
                          <a:solidFill>
                            <a:schemeClr val="tx1"/>
                          </a:solidFill>
                          <a:effectLst/>
                          <a:latin typeface="+mn-lt"/>
                        </a:rPr>
                        <a:t>Clear demonstration of how proposed work will improve the food recovery system in a unique way</a:t>
                      </a:r>
                    </a:p>
                    <a:p>
                      <a:pPr marL="285750" marR="0" lvl="0" indent="-285750">
                        <a:lnSpc>
                          <a:spcPct val="107000"/>
                        </a:lnSpc>
                        <a:spcBef>
                          <a:spcPts val="0"/>
                        </a:spcBef>
                        <a:spcAft>
                          <a:spcPts val="0"/>
                        </a:spcAft>
                        <a:buFont typeface="Arial"/>
                        <a:buChar char="•"/>
                      </a:pPr>
                      <a:r>
                        <a:rPr lang="en-US" sz="1400" b="0" cap="none" spc="0" dirty="0">
                          <a:solidFill>
                            <a:schemeClr val="tx1"/>
                          </a:solidFill>
                          <a:effectLst/>
                          <a:latin typeface="+mn-lt"/>
                        </a:rPr>
                        <a:t>Clear demonstration of meeting priority needs in the food recovery system (ex: meats, other high-value foods)</a:t>
                      </a:r>
                    </a:p>
                    <a:p>
                      <a:pPr marL="285750" marR="0" lvl="0" indent="-285750">
                        <a:lnSpc>
                          <a:spcPct val="107000"/>
                        </a:lnSpc>
                        <a:spcBef>
                          <a:spcPts val="0"/>
                        </a:spcBef>
                        <a:spcAft>
                          <a:spcPts val="0"/>
                        </a:spcAft>
                        <a:buFont typeface="Arial"/>
                        <a:buChar char="•"/>
                      </a:pPr>
                      <a:r>
                        <a:rPr lang="en-US" sz="1400" b="0" cap="none" spc="0" dirty="0">
                          <a:solidFill>
                            <a:schemeClr val="tx1"/>
                          </a:solidFill>
                          <a:effectLst/>
                          <a:latin typeface="+mn-lt"/>
                        </a:rPr>
                        <a:t>Staff roles and tasks clearly outlined</a:t>
                      </a:r>
                    </a:p>
                  </a:txBody>
                  <a:tcPr marL="58266" marR="58266" marT="58266" marB="5826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330761431"/>
                  </a:ext>
                </a:extLst>
              </a:tr>
              <a:tr h="608483">
                <a:tc>
                  <a:txBody>
                    <a:bodyPr/>
                    <a:lstStyle/>
                    <a:p>
                      <a:pPr marL="0" lvl="0">
                        <a:lnSpc>
                          <a:spcPct val="107000"/>
                        </a:lnSpc>
                        <a:spcBef>
                          <a:spcPts val="0"/>
                        </a:spcBef>
                        <a:spcAft>
                          <a:spcPts val="0"/>
                        </a:spcAft>
                        <a:buNone/>
                      </a:pPr>
                      <a:r>
                        <a:rPr lang="en-US" sz="1400" b="0" cap="none" spc="0" dirty="0">
                          <a:solidFill>
                            <a:schemeClr val="tx1"/>
                          </a:solidFill>
                          <a:effectLst/>
                          <a:latin typeface="+mn-lt"/>
                        </a:rPr>
                        <a:t>Capacity to complete the work</a:t>
                      </a:r>
                    </a:p>
                  </a:txBody>
                  <a:tcPr marL="58266" marR="58266" marT="58266" marB="58266">
                    <a:lnL w="0">
                      <a:noFill/>
                    </a:lnL>
                    <a:lnR w="0">
                      <a:noFill/>
                    </a:lnR>
                    <a:lnT w="0">
                      <a:noFill/>
                    </a:lnT>
                    <a:lnB w="0">
                      <a:noFill/>
                    </a:lnB>
                    <a:noFill/>
                  </a:tcPr>
                </a:tc>
                <a:tc>
                  <a:txBody>
                    <a:bodyPr/>
                    <a:lstStyle/>
                    <a:p>
                      <a:pPr marL="0" lvl="0">
                        <a:lnSpc>
                          <a:spcPct val="107000"/>
                        </a:lnSpc>
                        <a:spcBef>
                          <a:spcPts val="0"/>
                        </a:spcBef>
                        <a:spcAft>
                          <a:spcPts val="0"/>
                        </a:spcAft>
                        <a:buNone/>
                      </a:pPr>
                      <a:endParaRPr lang="en-US" sz="1400" b="0" cap="none" spc="0" dirty="0">
                        <a:solidFill>
                          <a:schemeClr val="tx1"/>
                        </a:solidFill>
                        <a:effectLst/>
                        <a:latin typeface="+mn-lt"/>
                        <a:ea typeface="Calibri"/>
                        <a:cs typeface="Times New Roman"/>
                      </a:endParaRPr>
                    </a:p>
                  </a:txBody>
                  <a:tcPr marL="58266" marR="58266" marT="58266" marB="58266">
                    <a:lnL w="0">
                      <a:noFill/>
                    </a:lnL>
                    <a:lnR w="0">
                      <a:noFill/>
                    </a:lnR>
                    <a:lnT w="0">
                      <a:noFill/>
                    </a:lnT>
                    <a:lnB w="0">
                      <a:noFill/>
                    </a:lnB>
                    <a:noFill/>
                  </a:tcPr>
                </a:tc>
                <a:extLst>
                  <a:ext uri="{0D108BD9-81ED-4DB2-BD59-A6C34878D82A}">
                    <a16:rowId xmlns:a16="http://schemas.microsoft.com/office/drawing/2014/main" val="1478284346"/>
                  </a:ext>
                </a:extLst>
              </a:tr>
            </a:tbl>
          </a:graphicData>
        </a:graphic>
      </p:graphicFrame>
      <p:sp>
        <p:nvSpPr>
          <p:cNvPr id="3" name="Star: 5 Points 2">
            <a:extLst>
              <a:ext uri="{FF2B5EF4-FFF2-40B4-BE49-F238E27FC236}">
                <a16:creationId xmlns:a16="http://schemas.microsoft.com/office/drawing/2014/main" id="{5BB01B0B-1955-027D-5ACB-3B7BDB1BB304}"/>
              </a:ext>
            </a:extLst>
          </p:cNvPr>
          <p:cNvSpPr/>
          <p:nvPr/>
        </p:nvSpPr>
        <p:spPr>
          <a:xfrm>
            <a:off x="417300" y="3366370"/>
            <a:ext cx="346841" cy="25224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863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03D6-7F91-B9E8-D7AB-281289A6B26C}"/>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Evaluation Criteria</a:t>
            </a:r>
          </a:p>
        </p:txBody>
      </p:sp>
      <p:graphicFrame>
        <p:nvGraphicFramePr>
          <p:cNvPr id="8" name="Table 7">
            <a:extLst>
              <a:ext uri="{FF2B5EF4-FFF2-40B4-BE49-F238E27FC236}">
                <a16:creationId xmlns:a16="http://schemas.microsoft.com/office/drawing/2014/main" id="{93D7950D-CB62-4200-6151-7C6B202D0AFF}"/>
              </a:ext>
            </a:extLst>
          </p:cNvPr>
          <p:cNvGraphicFramePr>
            <a:graphicFrameLocks noGrp="1"/>
          </p:cNvGraphicFramePr>
          <p:nvPr>
            <p:extLst>
              <p:ext uri="{D42A27DB-BD31-4B8C-83A1-F6EECF244321}">
                <p14:modId xmlns:p14="http://schemas.microsoft.com/office/powerpoint/2010/main" val="3379993049"/>
              </p:ext>
            </p:extLst>
          </p:nvPr>
        </p:nvGraphicFramePr>
        <p:xfrm>
          <a:off x="925975" y="1946399"/>
          <a:ext cx="10243595" cy="4050300"/>
        </p:xfrm>
        <a:graphic>
          <a:graphicData uri="http://schemas.openxmlformats.org/drawingml/2006/table">
            <a:tbl>
              <a:tblPr firstRow="1" firstCol="1" bandRow="1">
                <a:noFill/>
                <a:tableStyleId>{5C22544A-7EE6-4342-B048-85BDC9FD1C3A}</a:tableStyleId>
              </a:tblPr>
              <a:tblGrid>
                <a:gridCol w="4365153">
                  <a:extLst>
                    <a:ext uri="{9D8B030D-6E8A-4147-A177-3AD203B41FA5}">
                      <a16:colId xmlns:a16="http://schemas.microsoft.com/office/drawing/2014/main" val="376594132"/>
                    </a:ext>
                  </a:extLst>
                </a:gridCol>
                <a:gridCol w="5878442">
                  <a:extLst>
                    <a:ext uri="{9D8B030D-6E8A-4147-A177-3AD203B41FA5}">
                      <a16:colId xmlns:a16="http://schemas.microsoft.com/office/drawing/2014/main" val="3261588324"/>
                    </a:ext>
                  </a:extLst>
                </a:gridCol>
              </a:tblGrid>
              <a:tr h="409870">
                <a:tc>
                  <a:txBody>
                    <a:bodyPr/>
                    <a:lstStyle/>
                    <a:p>
                      <a:pPr marL="0" marR="0" algn="ctr">
                        <a:spcBef>
                          <a:spcPts val="0"/>
                        </a:spcBef>
                        <a:spcAft>
                          <a:spcPts val="0"/>
                        </a:spcAft>
                      </a:pPr>
                      <a:r>
                        <a:rPr lang="en-US" sz="700" b="0" cap="all" spc="150" dirty="0">
                          <a:solidFill>
                            <a:schemeClr val="lt1"/>
                          </a:solidFill>
                          <a:effectLst/>
                        </a:rPr>
                        <a:t>Criteria</a:t>
                      </a:r>
                      <a:endParaRPr lang="en-US" sz="7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66" marR="58266" marT="58266" marB="58266" anchor="ctr">
                    <a:lnL w="12700" cmpd="sng">
                      <a:noFill/>
                    </a:lnL>
                    <a:lnR w="12700" cmpd="sng">
                      <a:noFill/>
                    </a:lnR>
                    <a:lnT w="12700" cmpd="sng">
                      <a:noFill/>
                    </a:lnT>
                    <a:lnB w="38100" cmpd="sng">
                      <a:noFill/>
                    </a:lnB>
                    <a:solidFill>
                      <a:srgbClr val="505356"/>
                    </a:solidFill>
                  </a:tcPr>
                </a:tc>
                <a:tc>
                  <a:txBody>
                    <a:bodyPr/>
                    <a:lstStyle/>
                    <a:p>
                      <a:pPr marL="0" marR="0" algn="ctr">
                        <a:spcBef>
                          <a:spcPts val="0"/>
                        </a:spcBef>
                        <a:spcAft>
                          <a:spcPts val="0"/>
                        </a:spcAft>
                      </a:pPr>
                      <a:endParaRPr lang="en-US" sz="700" b="0" cap="all" spc="150" dirty="0">
                        <a:solidFill>
                          <a:schemeClr val="lt1"/>
                        </a:solidFill>
                        <a:effectLst/>
                      </a:endParaRPr>
                    </a:p>
                    <a:p>
                      <a:pPr marL="0" marR="0" algn="ctr">
                        <a:spcBef>
                          <a:spcPts val="0"/>
                        </a:spcBef>
                        <a:spcAft>
                          <a:spcPts val="0"/>
                        </a:spcAft>
                      </a:pPr>
                      <a:r>
                        <a:rPr lang="en-US" sz="700" b="0" cap="all" spc="150" dirty="0">
                          <a:solidFill>
                            <a:schemeClr val="lt1"/>
                          </a:solidFill>
                          <a:effectLst/>
                        </a:rPr>
                        <a:t>Exemplary</a:t>
                      </a:r>
                      <a:endParaRPr lang="en-US" sz="7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66" marR="58266" marT="58266" marB="58266" anchor="ctr">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761487403"/>
                  </a:ext>
                </a:extLst>
              </a:tr>
              <a:tr h="490257">
                <a:tc>
                  <a:txBody>
                    <a:bodyPr/>
                    <a:lstStyle/>
                    <a:p>
                      <a:pPr marL="0" marR="0">
                        <a:lnSpc>
                          <a:spcPct val="107000"/>
                        </a:lnSpc>
                        <a:spcBef>
                          <a:spcPts val="0"/>
                        </a:spcBef>
                        <a:spcAft>
                          <a:spcPts val="0"/>
                        </a:spcAft>
                      </a:pPr>
                      <a:r>
                        <a:rPr lang="en-US" sz="1400" b="1" cap="none" spc="0" dirty="0">
                          <a:solidFill>
                            <a:schemeClr val="tx1"/>
                          </a:solidFill>
                          <a:effectLst/>
                          <a:latin typeface="+mn-lt"/>
                        </a:rPr>
                        <a:t>Engagement</a:t>
                      </a:r>
                    </a:p>
                    <a:p>
                      <a:pPr marL="0" marR="0">
                        <a:lnSpc>
                          <a:spcPct val="107000"/>
                        </a:lnSpc>
                        <a:spcBef>
                          <a:spcPts val="0"/>
                        </a:spcBef>
                        <a:spcAft>
                          <a:spcPts val="0"/>
                        </a:spcAft>
                      </a:pPr>
                      <a:r>
                        <a:rPr lang="en-US" sz="1400" b="0" cap="none" spc="0" dirty="0">
                          <a:solidFill>
                            <a:schemeClr val="tx1"/>
                          </a:solidFill>
                          <a:effectLst/>
                          <a:latin typeface="+mn-lt"/>
                        </a:rPr>
                        <a:t>How well employees, food recipients/clients and/or the general community are engaged in project activities.</a:t>
                      </a:r>
                    </a:p>
                  </a:txBody>
                  <a:tcPr marL="58266" marR="58266" marT="58266" marB="5826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171450" marR="0" indent="-171450">
                        <a:lnSpc>
                          <a:spcPct val="107000"/>
                        </a:lnSpc>
                        <a:spcBef>
                          <a:spcPts val="0"/>
                        </a:spcBef>
                        <a:spcAft>
                          <a:spcPts val="0"/>
                        </a:spcAft>
                        <a:buFont typeface="Arial" panose="020B0604020202020204" pitchFamily="34" charset="0"/>
                        <a:buChar char="•"/>
                      </a:pPr>
                      <a:r>
                        <a:rPr lang="en-US" sz="1400" b="0" cap="none" spc="0" dirty="0">
                          <a:solidFill>
                            <a:schemeClr val="tx1"/>
                          </a:solidFill>
                          <a:effectLst/>
                          <a:latin typeface="+mn-lt"/>
                        </a:rPr>
                        <a:t>Project activities benefit and involve many stakeholders to increase their knowledge and/or involvement in food recovery activities, benefits, and values.</a:t>
                      </a:r>
                    </a:p>
                  </a:txBody>
                  <a:tcPr marL="58266" marR="58266" marT="58266" marB="5826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77567407"/>
                  </a:ext>
                </a:extLst>
              </a:tr>
              <a:tr h="551481">
                <a:tc>
                  <a:txBody>
                    <a:bodyPr/>
                    <a:lstStyle/>
                    <a:p>
                      <a:pPr marL="0" marR="0">
                        <a:lnSpc>
                          <a:spcPct val="107000"/>
                        </a:lnSpc>
                        <a:spcBef>
                          <a:spcPts val="0"/>
                        </a:spcBef>
                        <a:spcAft>
                          <a:spcPts val="0"/>
                        </a:spcAft>
                      </a:pPr>
                      <a:r>
                        <a:rPr lang="en-US" sz="1400" b="1" cap="none" spc="0" dirty="0">
                          <a:solidFill>
                            <a:schemeClr val="tx1"/>
                          </a:solidFill>
                          <a:effectLst/>
                          <a:latin typeface="+mn-lt"/>
                        </a:rPr>
                        <a:t>Sustainability</a:t>
                      </a:r>
                    </a:p>
                    <a:p>
                      <a:pPr marL="0" marR="0">
                        <a:lnSpc>
                          <a:spcPct val="107000"/>
                        </a:lnSpc>
                        <a:spcBef>
                          <a:spcPts val="0"/>
                        </a:spcBef>
                        <a:spcAft>
                          <a:spcPts val="0"/>
                        </a:spcAft>
                      </a:pPr>
                      <a:r>
                        <a:rPr lang="en-US" sz="1400" b="0" cap="none" spc="0" dirty="0">
                          <a:solidFill>
                            <a:schemeClr val="tx1"/>
                          </a:solidFill>
                          <a:effectLst/>
                          <a:latin typeface="+mn-lt"/>
                        </a:rPr>
                        <a:t>Programming can be sustained beyond the grant period.</a:t>
                      </a:r>
                    </a:p>
                    <a:p>
                      <a:pPr marL="0" marR="0">
                        <a:lnSpc>
                          <a:spcPct val="107000"/>
                        </a:lnSpc>
                        <a:spcBef>
                          <a:spcPts val="0"/>
                        </a:spcBef>
                        <a:spcAft>
                          <a:spcPts val="0"/>
                        </a:spcAft>
                      </a:pPr>
                      <a:endParaRPr lang="en-US" sz="1400" b="0" cap="none" spc="0" dirty="0">
                        <a:solidFill>
                          <a:schemeClr val="tx1"/>
                        </a:solidFill>
                        <a:effectLst/>
                        <a:latin typeface="+mn-lt"/>
                        <a:ea typeface="Calibri" panose="020F0502020204030204" pitchFamily="34" charset="0"/>
                        <a:cs typeface="Times New Roman" panose="02020603050405020304" pitchFamily="18" charset="0"/>
                      </a:endParaRPr>
                    </a:p>
                  </a:txBody>
                  <a:tcPr marL="58266" marR="58266" marT="58266" marB="58266">
                    <a:lnL w="12700" cmpd="sng">
                      <a:noFill/>
                      <a:prstDash val="solid"/>
                    </a:lnL>
                    <a:lnR w="12700" cmpd="sng">
                      <a:noFill/>
                      <a:prstDash val="solid"/>
                    </a:lnR>
                    <a:lnT w="12700" cmpd="sng">
                      <a:noFill/>
                      <a:prstDash val="solid"/>
                    </a:lnT>
                    <a:lnB w="12700" cmpd="sng">
                      <a:noFill/>
                      <a:prstDash val="solid"/>
                    </a:lnB>
                    <a:noFill/>
                  </a:tcPr>
                </a:tc>
                <a:tc>
                  <a:txBody>
                    <a:bodyPr/>
                    <a:lstStyle/>
                    <a:p>
                      <a:pPr marL="171450" marR="15240" indent="-171450">
                        <a:spcBef>
                          <a:spcPts val="505"/>
                        </a:spcBef>
                        <a:spcAft>
                          <a:spcPts val="0"/>
                        </a:spcAft>
                        <a:buFont typeface="Arial" panose="020B0604020202020204" pitchFamily="34" charset="0"/>
                        <a:buChar char="•"/>
                      </a:pPr>
                      <a:r>
                        <a:rPr lang="en-US" sz="1400" b="0" cap="none" spc="0" dirty="0">
                          <a:solidFill>
                            <a:schemeClr val="tx1"/>
                          </a:solidFill>
                          <a:effectLst/>
                          <a:latin typeface="+mn-lt"/>
                        </a:rPr>
                        <a:t>Evidence presented that the project/programming can be sustained beyond grant period.</a:t>
                      </a:r>
                    </a:p>
                    <a:p>
                      <a:pPr marL="0" marR="15240" indent="0">
                        <a:spcBef>
                          <a:spcPts val="505"/>
                        </a:spcBef>
                        <a:spcAft>
                          <a:spcPts val="0"/>
                        </a:spcAft>
                        <a:buNone/>
                      </a:pPr>
                      <a:endParaRPr lang="en-US" sz="1400" b="0" cap="none" spc="0" dirty="0">
                        <a:solidFill>
                          <a:schemeClr val="tx1"/>
                        </a:solidFill>
                        <a:effectLst/>
                        <a:latin typeface="+mn-lt"/>
                      </a:endParaRPr>
                    </a:p>
                    <a:p>
                      <a:pPr marL="0" marR="0">
                        <a:lnSpc>
                          <a:spcPct val="107000"/>
                        </a:lnSpc>
                        <a:spcBef>
                          <a:spcPts val="0"/>
                        </a:spcBef>
                        <a:spcAft>
                          <a:spcPts val="0"/>
                        </a:spcAft>
                      </a:pPr>
                      <a:endParaRPr lang="en-US" sz="1400" b="0" cap="none" spc="0" dirty="0">
                        <a:solidFill>
                          <a:schemeClr val="tx1"/>
                        </a:solidFill>
                        <a:effectLst/>
                        <a:latin typeface="+mn-lt"/>
                        <a:ea typeface="Calibri" panose="020F0502020204030204" pitchFamily="34" charset="0"/>
                        <a:cs typeface="Times New Roman" panose="02020603050405020304" pitchFamily="18" charset="0"/>
                      </a:endParaRPr>
                    </a:p>
                  </a:txBody>
                  <a:tcPr marL="58266" marR="58266" marT="58266" marB="5826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4510233"/>
                  </a:ext>
                </a:extLst>
              </a:tr>
              <a:tr h="490257">
                <a:tc>
                  <a:txBody>
                    <a:bodyPr/>
                    <a:lstStyle/>
                    <a:p>
                      <a:pPr marL="0" marR="0">
                        <a:lnSpc>
                          <a:spcPct val="107000"/>
                        </a:lnSpc>
                        <a:spcBef>
                          <a:spcPts val="0"/>
                        </a:spcBef>
                        <a:spcAft>
                          <a:spcPts val="0"/>
                        </a:spcAft>
                      </a:pPr>
                      <a:r>
                        <a:rPr lang="en-US" sz="1400" b="1" cap="none" spc="0" dirty="0">
                          <a:solidFill>
                            <a:schemeClr val="tx1"/>
                          </a:solidFill>
                          <a:effectLst/>
                          <a:latin typeface="+mn-lt"/>
                        </a:rPr>
                        <a:t>Feasibility</a:t>
                      </a:r>
                    </a:p>
                    <a:p>
                      <a:pPr marL="0" marR="0">
                        <a:lnSpc>
                          <a:spcPct val="107000"/>
                        </a:lnSpc>
                        <a:spcBef>
                          <a:spcPts val="0"/>
                        </a:spcBef>
                        <a:spcAft>
                          <a:spcPts val="0"/>
                        </a:spcAft>
                      </a:pPr>
                      <a:r>
                        <a:rPr lang="en-US" sz="1400" b="0" cap="none" spc="0" dirty="0">
                          <a:solidFill>
                            <a:schemeClr val="tx1"/>
                          </a:solidFill>
                          <a:effectLst/>
                          <a:latin typeface="+mn-lt"/>
                        </a:rPr>
                        <a:t>Activities, timeline, and budget are realistic and fit within project description and outcomes.</a:t>
                      </a:r>
                    </a:p>
                    <a:p>
                      <a:pPr marL="0" marR="0">
                        <a:lnSpc>
                          <a:spcPct val="107000"/>
                        </a:lnSpc>
                        <a:spcBef>
                          <a:spcPts val="0"/>
                        </a:spcBef>
                        <a:spcAft>
                          <a:spcPts val="0"/>
                        </a:spcAft>
                      </a:pPr>
                      <a:r>
                        <a:rPr lang="en-US" sz="1400" b="0" cap="none" spc="0" dirty="0">
                          <a:solidFill>
                            <a:schemeClr val="tx1"/>
                          </a:solidFill>
                          <a:effectLst/>
                          <a:latin typeface="+mn-lt"/>
                        </a:rPr>
                        <a:t> </a:t>
                      </a:r>
                      <a:endParaRPr lang="en-US" sz="1400" b="0" cap="none" spc="0" dirty="0">
                        <a:solidFill>
                          <a:schemeClr val="tx1"/>
                        </a:solidFill>
                        <a:effectLst/>
                        <a:latin typeface="+mn-lt"/>
                        <a:ea typeface="Calibri" panose="020F0502020204030204" pitchFamily="34" charset="0"/>
                        <a:cs typeface="Times New Roman" panose="02020603050405020304" pitchFamily="18" charset="0"/>
                      </a:endParaRPr>
                    </a:p>
                  </a:txBody>
                  <a:tcPr marL="58266" marR="58266" marT="58266" marB="5826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16510">
                        <a:spcBef>
                          <a:spcPts val="505"/>
                        </a:spcBef>
                        <a:spcAft>
                          <a:spcPts val="0"/>
                        </a:spcAft>
                      </a:pPr>
                      <a:r>
                        <a:rPr lang="en-US" sz="1400" b="0" cap="none" spc="0" dirty="0">
                          <a:solidFill>
                            <a:schemeClr val="tx1"/>
                          </a:solidFill>
                          <a:effectLst/>
                          <a:latin typeface="+mn-lt"/>
                        </a:rPr>
                        <a:t>Project activities, timeline, and budget are congruent with project description and anticipated outcomes.</a:t>
                      </a:r>
                    </a:p>
                    <a:p>
                      <a:pPr marL="0" marR="0">
                        <a:lnSpc>
                          <a:spcPct val="107000"/>
                        </a:lnSpc>
                        <a:spcBef>
                          <a:spcPts val="0"/>
                        </a:spcBef>
                        <a:spcAft>
                          <a:spcPts val="0"/>
                        </a:spcAft>
                      </a:pPr>
                      <a:r>
                        <a:rPr lang="en-US" sz="1400" b="0" cap="none" spc="0" dirty="0">
                          <a:solidFill>
                            <a:schemeClr val="tx1"/>
                          </a:solidFill>
                          <a:effectLst/>
                          <a:latin typeface="+mn-lt"/>
                        </a:rPr>
                        <a:t> </a:t>
                      </a:r>
                      <a:endParaRPr lang="en-US" sz="1400" b="0" cap="none" spc="0" dirty="0">
                        <a:solidFill>
                          <a:schemeClr val="tx1"/>
                        </a:solidFill>
                        <a:effectLst/>
                        <a:latin typeface="+mn-lt"/>
                        <a:ea typeface="Calibri" panose="020F0502020204030204" pitchFamily="34" charset="0"/>
                        <a:cs typeface="Times New Roman" panose="02020603050405020304" pitchFamily="18" charset="0"/>
                      </a:endParaRPr>
                    </a:p>
                  </a:txBody>
                  <a:tcPr marL="58266" marR="58266" marT="58266" marB="58266">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716967990"/>
                  </a:ext>
                </a:extLst>
              </a:tr>
              <a:tr h="490257">
                <a:tc>
                  <a:txBody>
                    <a:bodyPr/>
                    <a:lstStyle/>
                    <a:p>
                      <a:pPr marL="0" marR="0">
                        <a:lnSpc>
                          <a:spcPct val="107000"/>
                        </a:lnSpc>
                        <a:spcBef>
                          <a:spcPts val="0"/>
                        </a:spcBef>
                        <a:spcAft>
                          <a:spcPts val="0"/>
                        </a:spcAft>
                      </a:pPr>
                      <a:r>
                        <a:rPr lang="en-US" sz="1400" b="1" cap="none" spc="0" dirty="0">
                          <a:solidFill>
                            <a:schemeClr val="tx1"/>
                          </a:solidFill>
                          <a:effectLst/>
                          <a:latin typeface="+mn-lt"/>
                        </a:rPr>
                        <a:t>Budget</a:t>
                      </a:r>
                      <a:endParaRPr lang="en-US" sz="1400" b="1" cap="none" spc="0" dirty="0">
                        <a:solidFill>
                          <a:schemeClr val="tx1"/>
                        </a:solidFill>
                        <a:effectLst/>
                        <a:latin typeface="+mn-lt"/>
                        <a:ea typeface="Calibri" panose="020F0502020204030204" pitchFamily="34" charset="0"/>
                        <a:cs typeface="Times New Roman" panose="02020603050405020304" pitchFamily="18" charset="0"/>
                      </a:endParaRPr>
                    </a:p>
                  </a:txBody>
                  <a:tcPr marL="58266" marR="58266" marT="58266" marB="58266">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400" b="0" cap="none" spc="0" dirty="0">
                          <a:solidFill>
                            <a:schemeClr val="tx1"/>
                          </a:solidFill>
                          <a:effectLst/>
                          <a:latin typeface="+mn-lt"/>
                        </a:rPr>
                        <a:t>Budget clearly supports project activities and impacts. </a:t>
                      </a:r>
                    </a:p>
                    <a:p>
                      <a:pPr marL="0" marR="0">
                        <a:lnSpc>
                          <a:spcPct val="107000"/>
                        </a:lnSpc>
                        <a:spcBef>
                          <a:spcPts val="0"/>
                        </a:spcBef>
                        <a:spcAft>
                          <a:spcPts val="0"/>
                        </a:spcAft>
                      </a:pPr>
                      <a:r>
                        <a:rPr lang="en-US" sz="1400" b="0" cap="none" spc="0" dirty="0">
                          <a:solidFill>
                            <a:schemeClr val="tx1"/>
                          </a:solidFill>
                          <a:effectLst/>
                          <a:latin typeface="+mn-lt"/>
                        </a:rPr>
                        <a:t> </a:t>
                      </a:r>
                    </a:p>
                    <a:p>
                      <a:pPr marL="0" marR="0">
                        <a:lnSpc>
                          <a:spcPct val="107000"/>
                        </a:lnSpc>
                        <a:spcBef>
                          <a:spcPts val="0"/>
                        </a:spcBef>
                        <a:spcAft>
                          <a:spcPts val="0"/>
                        </a:spcAft>
                      </a:pPr>
                      <a:r>
                        <a:rPr lang="en-US" sz="1400" b="0" cap="none" spc="0" dirty="0">
                          <a:solidFill>
                            <a:schemeClr val="tx1"/>
                          </a:solidFill>
                          <a:effectLst/>
                          <a:latin typeface="+mn-lt"/>
                        </a:rPr>
                        <a:t>Items are eligible for funding.</a:t>
                      </a:r>
                      <a:endParaRPr lang="en-US" sz="1400" b="0" cap="none" spc="0" dirty="0">
                        <a:solidFill>
                          <a:schemeClr val="tx1"/>
                        </a:solidFill>
                        <a:effectLst/>
                        <a:latin typeface="+mn-lt"/>
                        <a:ea typeface="Calibri" panose="020F0502020204030204" pitchFamily="34" charset="0"/>
                        <a:cs typeface="Times New Roman" panose="02020603050405020304" pitchFamily="18" charset="0"/>
                      </a:endParaRPr>
                    </a:p>
                  </a:txBody>
                  <a:tcPr marL="58266" marR="58266" marT="58266" marB="5826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36030565"/>
                  </a:ext>
                </a:extLst>
              </a:tr>
            </a:tbl>
          </a:graphicData>
        </a:graphic>
      </p:graphicFrame>
    </p:spTree>
    <p:extLst>
      <p:ext uri="{BB962C8B-B14F-4D97-AF65-F5344CB8AC3E}">
        <p14:creationId xmlns:p14="http://schemas.microsoft.com/office/powerpoint/2010/main" val="140724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043C-64ED-2903-8102-7AB5A337BD2E}"/>
              </a:ext>
            </a:extLst>
          </p:cNvPr>
          <p:cNvSpPr>
            <a:spLocks noGrp="1"/>
          </p:cNvSpPr>
          <p:nvPr>
            <p:ph type="title"/>
          </p:nvPr>
        </p:nvSpPr>
        <p:spPr/>
        <p:txBody>
          <a:bodyPr/>
          <a:lstStyle/>
          <a:p>
            <a:pPr algn="ctr"/>
            <a:r>
              <a:rPr lang="en-US" dirty="0"/>
              <a:t>Winter/Spring 2025 Timeline</a:t>
            </a:r>
          </a:p>
        </p:txBody>
      </p:sp>
      <p:sp>
        <p:nvSpPr>
          <p:cNvPr id="5" name="Text Placeholder 4">
            <a:extLst>
              <a:ext uri="{FF2B5EF4-FFF2-40B4-BE49-F238E27FC236}">
                <a16:creationId xmlns:a16="http://schemas.microsoft.com/office/drawing/2014/main" id="{E5882E8A-3CBB-80AC-8F21-C3258F4F8E1B}"/>
              </a:ext>
            </a:extLst>
          </p:cNvPr>
          <p:cNvSpPr>
            <a:spLocks noGrp="1"/>
          </p:cNvSpPr>
          <p:nvPr>
            <p:ph type="body" sz="quarter" idx="3"/>
          </p:nvPr>
        </p:nvSpPr>
        <p:spPr>
          <a:xfrm>
            <a:off x="6564753" y="1654563"/>
            <a:ext cx="5183188" cy="823912"/>
          </a:xfrm>
        </p:spPr>
        <p:txBody>
          <a:bodyPr/>
          <a:lstStyle/>
          <a:p>
            <a:pPr algn="ctr"/>
            <a:r>
              <a:rPr lang="en-US" dirty="0"/>
              <a:t>Timeline</a:t>
            </a:r>
          </a:p>
        </p:txBody>
      </p:sp>
      <p:graphicFrame>
        <p:nvGraphicFramePr>
          <p:cNvPr id="7" name="Content Placeholder 3">
            <a:extLst>
              <a:ext uri="{FF2B5EF4-FFF2-40B4-BE49-F238E27FC236}">
                <a16:creationId xmlns:a16="http://schemas.microsoft.com/office/drawing/2014/main" id="{15C3519C-4B45-91C1-F1C1-16F1C73041CB}"/>
              </a:ext>
            </a:extLst>
          </p:cNvPr>
          <p:cNvGraphicFramePr>
            <a:graphicFrameLocks/>
          </p:cNvGraphicFramePr>
          <p:nvPr/>
        </p:nvGraphicFramePr>
        <p:xfrm>
          <a:off x="6590154" y="2580623"/>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picture containing text, sign&#10;&#10;Description automatically generated">
            <a:extLst>
              <a:ext uri="{FF2B5EF4-FFF2-40B4-BE49-F238E27FC236}">
                <a16:creationId xmlns:a16="http://schemas.microsoft.com/office/drawing/2014/main" id="{ED2CB5C6-D973-E6FE-C778-0BB7E83C12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992188" y="515937"/>
            <a:ext cx="1544146" cy="401850"/>
          </a:xfrm>
          <a:prstGeom prst="rect">
            <a:avLst/>
          </a:prstGeom>
          <a:noFill/>
        </p:spPr>
      </p:pic>
      <p:sp>
        <p:nvSpPr>
          <p:cNvPr id="6" name="Content Placeholder 5">
            <a:extLst>
              <a:ext uri="{FF2B5EF4-FFF2-40B4-BE49-F238E27FC236}">
                <a16:creationId xmlns:a16="http://schemas.microsoft.com/office/drawing/2014/main" id="{98A602AB-F97A-524E-89DA-259D3D907308}"/>
              </a:ext>
            </a:extLst>
          </p:cNvPr>
          <p:cNvSpPr>
            <a:spLocks noGrp="1"/>
          </p:cNvSpPr>
          <p:nvPr>
            <p:ph sz="half" idx="2"/>
          </p:nvPr>
        </p:nvSpPr>
        <p:spPr/>
        <p:txBody>
          <a:bodyPr vert="horz" lIns="91440" tIns="45720" rIns="91440" bIns="45720" rtlCol="0" anchor="t">
            <a:normAutofit/>
          </a:bodyPr>
          <a:lstStyle/>
          <a:p>
            <a:r>
              <a:rPr lang="en-US" dirty="0"/>
              <a:t>Work with your TA to complete application.</a:t>
            </a:r>
            <a:endParaRPr lang="en-US" dirty="0">
              <a:ea typeface="Calibri"/>
              <a:cs typeface="Calibri"/>
            </a:endParaRPr>
          </a:p>
          <a:p>
            <a:r>
              <a:rPr lang="en-US" dirty="0"/>
              <a:t>Application and materials available at </a:t>
            </a:r>
            <a:r>
              <a:rPr lang="en-US" b="1" dirty="0">
                <a:ea typeface="+mn-lt"/>
                <a:cs typeface="+mn-lt"/>
              </a:rPr>
              <a:t>bizrecycling.com/grants/food-recovery-grant/</a:t>
            </a:r>
          </a:p>
          <a:p>
            <a:endParaRPr lang="en-US" dirty="0"/>
          </a:p>
        </p:txBody>
      </p:sp>
      <p:sp>
        <p:nvSpPr>
          <p:cNvPr id="10" name="Text Placeholder 9">
            <a:extLst>
              <a:ext uri="{FF2B5EF4-FFF2-40B4-BE49-F238E27FC236}">
                <a16:creationId xmlns:a16="http://schemas.microsoft.com/office/drawing/2014/main" id="{D7441F18-A684-4400-3FE4-E439D1CF5D4D}"/>
              </a:ext>
            </a:extLst>
          </p:cNvPr>
          <p:cNvSpPr>
            <a:spLocks noGrp="1"/>
          </p:cNvSpPr>
          <p:nvPr>
            <p:ph type="body" idx="1"/>
          </p:nvPr>
        </p:nvSpPr>
        <p:spPr/>
        <p:txBody>
          <a:bodyPr/>
          <a:lstStyle/>
          <a:p>
            <a:r>
              <a:rPr lang="en-US" dirty="0"/>
              <a:t>Next Steps</a:t>
            </a:r>
          </a:p>
        </p:txBody>
      </p:sp>
    </p:spTree>
    <p:extLst>
      <p:ext uri="{BB962C8B-B14F-4D97-AF65-F5344CB8AC3E}">
        <p14:creationId xmlns:p14="http://schemas.microsoft.com/office/powerpoint/2010/main" val="3724527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A4EA-58AA-2D2B-845D-C4B368CDCE2D}"/>
              </a:ext>
            </a:extLst>
          </p:cNvPr>
          <p:cNvSpPr>
            <a:spLocks noGrp="1"/>
          </p:cNvSpPr>
          <p:nvPr>
            <p:ph type="title"/>
          </p:nvPr>
        </p:nvSpPr>
        <p:spPr>
          <a:xfrm>
            <a:off x="635000" y="640823"/>
            <a:ext cx="3418659" cy="5583148"/>
          </a:xfrm>
        </p:spPr>
        <p:txBody>
          <a:bodyPr anchor="ctr">
            <a:normAutofit/>
          </a:bodyPr>
          <a:lstStyle/>
          <a:p>
            <a:r>
              <a:rPr lang="en-US" sz="5400"/>
              <a:t>Today’s Agenda</a:t>
            </a:r>
          </a:p>
        </p:txBody>
      </p:sp>
      <p:graphicFrame>
        <p:nvGraphicFramePr>
          <p:cNvPr id="5" name="Content Placeholder 2">
            <a:extLst>
              <a:ext uri="{FF2B5EF4-FFF2-40B4-BE49-F238E27FC236}">
                <a16:creationId xmlns:a16="http://schemas.microsoft.com/office/drawing/2014/main" id="{A5C295F8-07A7-07BB-997B-FD1D27517422}"/>
              </a:ext>
            </a:extLst>
          </p:cNvPr>
          <p:cNvGraphicFramePr>
            <a:graphicFrameLocks noGrp="1"/>
          </p:cNvGraphicFramePr>
          <p:nvPr>
            <p:ph idx="1"/>
            <p:extLst>
              <p:ext uri="{D42A27DB-BD31-4B8C-83A1-F6EECF244321}">
                <p14:modId xmlns:p14="http://schemas.microsoft.com/office/powerpoint/2010/main" val="304787157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1196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od human figure">
            <a:extLst>
              <a:ext uri="{FF2B5EF4-FFF2-40B4-BE49-F238E27FC236}">
                <a16:creationId xmlns:a16="http://schemas.microsoft.com/office/drawing/2014/main" id="{5EE5CC21-9213-1252-BD3E-562B74DD9883}"/>
              </a:ext>
            </a:extLst>
          </p:cNvPr>
          <p:cNvPicPr>
            <a:picLocks noChangeAspect="1"/>
          </p:cNvPicPr>
          <p:nvPr/>
        </p:nvPicPr>
        <p:blipFill rotWithShape="1">
          <a:blip r:embed="rId2"/>
          <a:srcRect b="15730"/>
          <a:stretch/>
        </p:blipFill>
        <p:spPr>
          <a:xfrm>
            <a:off x="20" y="-1"/>
            <a:ext cx="12191980" cy="6858002"/>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p:spPr>
      </p:pic>
      <p:sp>
        <p:nvSpPr>
          <p:cNvPr id="2" name="Title 1">
            <a:extLst>
              <a:ext uri="{FF2B5EF4-FFF2-40B4-BE49-F238E27FC236}">
                <a16:creationId xmlns:a16="http://schemas.microsoft.com/office/drawing/2014/main" id="{E92BAFE9-2173-FDC3-07DE-9390AEDAC367}"/>
              </a:ext>
            </a:extLst>
          </p:cNvPr>
          <p:cNvSpPr>
            <a:spLocks noGrp="1"/>
          </p:cNvSpPr>
          <p:nvPr>
            <p:ph type="title"/>
          </p:nvPr>
        </p:nvSpPr>
        <p:spPr>
          <a:xfrm>
            <a:off x="782470" y="381663"/>
            <a:ext cx="6592960" cy="826935"/>
          </a:xfrm>
        </p:spPr>
        <p:txBody>
          <a:bodyPr vert="horz" lIns="91440" tIns="45720" rIns="91440" bIns="45720" rtlCol="0" anchor="b">
            <a:normAutofit/>
          </a:bodyPr>
          <a:lstStyle/>
          <a:p>
            <a:r>
              <a:rPr lang="en-US" sz="3600" dirty="0">
                <a:solidFill>
                  <a:schemeClr val="tx1">
                    <a:lumMod val="85000"/>
                    <a:lumOff val="15000"/>
                  </a:schemeClr>
                </a:solidFill>
              </a:rPr>
              <a:t>Question &amp; Answer Period</a:t>
            </a:r>
          </a:p>
        </p:txBody>
      </p:sp>
      <p:sp>
        <p:nvSpPr>
          <p:cNvPr id="6" name="Text Placeholder 5">
            <a:extLst>
              <a:ext uri="{FF2B5EF4-FFF2-40B4-BE49-F238E27FC236}">
                <a16:creationId xmlns:a16="http://schemas.microsoft.com/office/drawing/2014/main" id="{99A84088-CE03-96D6-E75D-AD54CBF0700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61830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85B1-8C10-B84E-40DB-47CFE3337619}"/>
              </a:ext>
            </a:extLst>
          </p:cNvPr>
          <p:cNvSpPr>
            <a:spLocks noGrp="1"/>
          </p:cNvSpPr>
          <p:nvPr>
            <p:ph type="title"/>
          </p:nvPr>
        </p:nvSpPr>
        <p:spPr/>
        <p:txBody>
          <a:bodyPr/>
          <a:lstStyle/>
          <a:p>
            <a:pPr algn="r"/>
            <a:r>
              <a:rPr lang="en-US" dirty="0"/>
              <a:t>Connect with Us</a:t>
            </a:r>
          </a:p>
        </p:txBody>
      </p:sp>
      <p:sp>
        <p:nvSpPr>
          <p:cNvPr id="4" name="Text Placeholder 3">
            <a:extLst>
              <a:ext uri="{FF2B5EF4-FFF2-40B4-BE49-F238E27FC236}">
                <a16:creationId xmlns:a16="http://schemas.microsoft.com/office/drawing/2014/main" id="{F0B845C7-AC78-FA0F-C48D-B31759410BA8}"/>
              </a:ext>
            </a:extLst>
          </p:cNvPr>
          <p:cNvSpPr>
            <a:spLocks noGrp="1"/>
          </p:cNvSpPr>
          <p:nvPr>
            <p:ph type="body" idx="1"/>
          </p:nvPr>
        </p:nvSpPr>
        <p:spPr>
          <a:xfrm>
            <a:off x="684214" y="2093119"/>
            <a:ext cx="5157787" cy="823912"/>
          </a:xfrm>
        </p:spPr>
        <p:txBody>
          <a:bodyPr/>
          <a:lstStyle/>
          <a:p>
            <a:r>
              <a:rPr lang="en-US" sz="2800" dirty="0"/>
              <a:t>Technical Assistance Providers </a:t>
            </a:r>
          </a:p>
          <a:p>
            <a:endParaRPr lang="en-US" dirty="0"/>
          </a:p>
        </p:txBody>
      </p:sp>
      <p:sp>
        <p:nvSpPr>
          <p:cNvPr id="3" name="Content Placeholder 2">
            <a:extLst>
              <a:ext uri="{FF2B5EF4-FFF2-40B4-BE49-F238E27FC236}">
                <a16:creationId xmlns:a16="http://schemas.microsoft.com/office/drawing/2014/main" id="{4D9FF5C7-8B0F-A25C-705D-B276D7471DA1}"/>
              </a:ext>
            </a:extLst>
          </p:cNvPr>
          <p:cNvSpPr>
            <a:spLocks noGrp="1"/>
          </p:cNvSpPr>
          <p:nvPr>
            <p:ph sz="half" idx="2"/>
          </p:nvPr>
        </p:nvSpPr>
        <p:spPr/>
        <p:txBody>
          <a:bodyPr vert="horz" lIns="91440" tIns="45720" rIns="91440" bIns="45720" rtlCol="0" anchor="t">
            <a:normAutofit fontScale="77500" lnSpcReduction="20000"/>
          </a:bodyPr>
          <a:lstStyle/>
          <a:p>
            <a:r>
              <a:rPr lang="en-US" sz="2600" dirty="0"/>
              <a:t>Site visits</a:t>
            </a:r>
          </a:p>
          <a:p>
            <a:r>
              <a:rPr lang="en-US" sz="2600" dirty="0"/>
              <a:t>Project planning</a:t>
            </a:r>
          </a:p>
          <a:p>
            <a:r>
              <a:rPr lang="en-US" sz="2600" dirty="0"/>
              <a:t>Grant assembly and submittal</a:t>
            </a:r>
          </a:p>
          <a:p>
            <a:pPr marL="457200" lvl="1" indent="0" algn="ctr">
              <a:buNone/>
            </a:pPr>
            <a:endParaRPr lang="en-US" sz="2600" i="1" dirty="0"/>
          </a:p>
          <a:p>
            <a:pPr marL="0" indent="0">
              <a:buNone/>
            </a:pPr>
            <a:r>
              <a:rPr lang="en-US" sz="2600" b="1" dirty="0" err="1"/>
              <a:t>EcoConsilium</a:t>
            </a:r>
            <a:endParaRPr lang="en-US" sz="2600" b="1" dirty="0"/>
          </a:p>
          <a:p>
            <a:pPr marL="0" indent="0">
              <a:buNone/>
            </a:pPr>
            <a:r>
              <a:rPr lang="en-US" sz="2600" dirty="0"/>
              <a:t>Jodi Taitt</a:t>
            </a:r>
          </a:p>
          <a:p>
            <a:pPr marL="0" indent="0">
              <a:buNone/>
            </a:pPr>
            <a:r>
              <a:rPr lang="en-US" sz="2600" dirty="0"/>
              <a:t>jodi@ecoconsilium.com</a:t>
            </a:r>
            <a:endParaRPr lang="en-US" sz="2600" dirty="0">
              <a:ea typeface="Calibri"/>
              <a:cs typeface="Calibri"/>
            </a:endParaRPr>
          </a:p>
          <a:p>
            <a:pPr marL="457200" lvl="1" indent="0">
              <a:buNone/>
            </a:pPr>
            <a:endParaRPr lang="en-US" sz="2600" i="1" dirty="0">
              <a:ea typeface="Calibri" panose="020F0502020204030204"/>
              <a:cs typeface="Calibri" panose="020F0502020204030204"/>
            </a:endParaRPr>
          </a:p>
          <a:p>
            <a:pPr marL="0" indent="0">
              <a:buNone/>
            </a:pPr>
            <a:r>
              <a:rPr lang="en-US" sz="2600" b="1" dirty="0"/>
              <a:t>Minnesota Waste Wise</a:t>
            </a:r>
          </a:p>
          <a:p>
            <a:pPr marL="0" indent="0">
              <a:buNone/>
            </a:pPr>
            <a:r>
              <a:rPr lang="en-US" sz="2600" dirty="0" err="1">
                <a:ea typeface="Calibri"/>
                <a:cs typeface="Calibri"/>
              </a:rPr>
              <a:t>Alboury</a:t>
            </a:r>
            <a:r>
              <a:rPr lang="en-US" sz="2600" dirty="0">
                <a:ea typeface="Calibri"/>
                <a:cs typeface="Calibri"/>
              </a:rPr>
              <a:t> Ndiaye</a:t>
            </a:r>
            <a:endParaRPr lang="en-US" dirty="0"/>
          </a:p>
          <a:p>
            <a:pPr marL="0" indent="0">
              <a:buNone/>
            </a:pPr>
            <a:r>
              <a:rPr lang="en-US" sz="2600" dirty="0">
                <a:ea typeface="Calibri"/>
                <a:cs typeface="Calibri"/>
                <a:hlinkClick r:id="rId3"/>
              </a:rPr>
              <a:t>Andiaye@mnchamber.com</a:t>
            </a:r>
            <a:r>
              <a:rPr lang="en-US" sz="2600" dirty="0">
                <a:ea typeface="Calibri"/>
                <a:cs typeface="Calibri"/>
              </a:rPr>
              <a:t> </a:t>
            </a:r>
          </a:p>
          <a:p>
            <a:pPr marL="457200" lvl="1" indent="0">
              <a:buNone/>
            </a:pPr>
            <a:endParaRPr lang="en-US" i="1" dirty="0">
              <a:ea typeface="Calibri" panose="020F0502020204030204"/>
              <a:cs typeface="Calibri" panose="020F0502020204030204"/>
            </a:endParaRPr>
          </a:p>
        </p:txBody>
      </p:sp>
      <p:sp>
        <p:nvSpPr>
          <p:cNvPr id="5" name="Text Placeholder 4">
            <a:extLst>
              <a:ext uri="{FF2B5EF4-FFF2-40B4-BE49-F238E27FC236}">
                <a16:creationId xmlns:a16="http://schemas.microsoft.com/office/drawing/2014/main" id="{9C045793-BB34-04C2-752D-5C8723160C98}"/>
              </a:ext>
            </a:extLst>
          </p:cNvPr>
          <p:cNvSpPr>
            <a:spLocks noGrp="1"/>
          </p:cNvSpPr>
          <p:nvPr>
            <p:ph type="body" sz="quarter" idx="3"/>
          </p:nvPr>
        </p:nvSpPr>
        <p:spPr/>
        <p:txBody>
          <a:bodyPr>
            <a:normAutofit/>
          </a:bodyPr>
          <a:lstStyle/>
          <a:p>
            <a:r>
              <a:rPr lang="en-US" sz="2800" dirty="0"/>
              <a:t>BizRecycling Staff</a:t>
            </a:r>
          </a:p>
        </p:txBody>
      </p:sp>
      <p:sp>
        <p:nvSpPr>
          <p:cNvPr id="6" name="Content Placeholder 5">
            <a:extLst>
              <a:ext uri="{FF2B5EF4-FFF2-40B4-BE49-F238E27FC236}">
                <a16:creationId xmlns:a16="http://schemas.microsoft.com/office/drawing/2014/main" id="{54E6479E-851D-D10A-3E14-674619A7A7E6}"/>
              </a:ext>
            </a:extLst>
          </p:cNvPr>
          <p:cNvSpPr>
            <a:spLocks noGrp="1"/>
          </p:cNvSpPr>
          <p:nvPr>
            <p:ph sz="quarter" idx="4"/>
          </p:nvPr>
        </p:nvSpPr>
        <p:spPr>
          <a:xfrm>
            <a:off x="6172199" y="2505075"/>
            <a:ext cx="5335587" cy="3684588"/>
          </a:xfrm>
        </p:spPr>
        <p:txBody>
          <a:bodyPr vert="horz" lIns="91440" tIns="45720" rIns="91440" bIns="45720" rtlCol="0" anchor="t">
            <a:normAutofit fontScale="77500" lnSpcReduction="20000"/>
          </a:bodyPr>
          <a:lstStyle/>
          <a:p>
            <a:r>
              <a:rPr lang="en-US" sz="2400" dirty="0"/>
              <a:t>Get assigned a TA provider</a:t>
            </a:r>
          </a:p>
          <a:p>
            <a:r>
              <a:rPr lang="en-US" sz="2400" dirty="0"/>
              <a:t>Grant, contract, and payment assistance</a:t>
            </a:r>
          </a:p>
          <a:p>
            <a:pPr marL="0" indent="0">
              <a:buNone/>
            </a:pPr>
            <a:endParaRPr lang="en-US" sz="2400" dirty="0">
              <a:ea typeface="Calibri" panose="020F0502020204030204"/>
              <a:cs typeface="Calibri" panose="020F0502020204030204"/>
            </a:endParaRPr>
          </a:p>
          <a:p>
            <a:pPr marL="0" indent="0">
              <a:buNone/>
            </a:pPr>
            <a:r>
              <a:rPr lang="en-US" sz="2400" dirty="0"/>
              <a:t>Jessica Paquin</a:t>
            </a:r>
            <a:endParaRPr lang="en-US" dirty="0"/>
          </a:p>
          <a:p>
            <a:pPr marL="0" indent="0">
              <a:buNone/>
            </a:pPr>
            <a:r>
              <a:rPr lang="en-US" sz="2400" dirty="0">
                <a:hlinkClick r:id="rId4"/>
              </a:rPr>
              <a:t>jessica.paquin@recyclingandenergy.org</a:t>
            </a:r>
            <a:endParaRPr lang="en-US" sz="2400" dirty="0"/>
          </a:p>
          <a:p>
            <a:pPr marL="0" indent="0">
              <a:buNone/>
            </a:pPr>
            <a:r>
              <a:rPr lang="en-US" sz="2400" dirty="0"/>
              <a:t>651-259-1845</a:t>
            </a:r>
          </a:p>
          <a:p>
            <a:pPr marL="0" indent="0">
              <a:buNone/>
            </a:pPr>
            <a:endParaRPr lang="en-US" sz="2400" dirty="0">
              <a:ea typeface="Calibri" panose="020F0502020204030204"/>
              <a:cs typeface="Calibri" panose="020F0502020204030204"/>
            </a:endParaRPr>
          </a:p>
          <a:p>
            <a:pPr marL="0" indent="0">
              <a:buNone/>
            </a:pPr>
            <a:r>
              <a:rPr lang="en-US" sz="2400" dirty="0">
                <a:ea typeface="Calibri" panose="020F0502020204030204"/>
                <a:cs typeface="Calibri" panose="020F0502020204030204"/>
              </a:rPr>
              <a:t>Leslie Duling </a:t>
            </a:r>
            <a:r>
              <a:rPr lang="en-US" sz="2400" dirty="0" err="1">
                <a:ea typeface="Calibri" panose="020F0502020204030204"/>
                <a:cs typeface="Calibri" panose="020F0502020204030204"/>
              </a:rPr>
              <a:t>McCollam</a:t>
            </a:r>
          </a:p>
          <a:p>
            <a:pPr marL="0" indent="0">
              <a:buNone/>
            </a:pPr>
            <a:r>
              <a:rPr lang="en-US" sz="2400" dirty="0">
                <a:ea typeface="Calibri" panose="020F0502020204030204"/>
                <a:cs typeface="Calibri" panose="020F0502020204030204"/>
                <a:hlinkClick r:id="rId5"/>
              </a:rPr>
              <a:t>Leslie.mccollam@recyclingandenergy.org</a:t>
            </a:r>
            <a:endParaRPr lang="en-US" sz="2400" dirty="0">
              <a:ea typeface="Calibri" panose="020F0502020204030204"/>
              <a:cs typeface="Calibri" panose="020F0502020204030204"/>
            </a:endParaRPr>
          </a:p>
          <a:p>
            <a:pPr marL="0" indent="0">
              <a:buNone/>
            </a:pPr>
            <a:r>
              <a:rPr lang="en-US" sz="2400" dirty="0">
                <a:ea typeface="Calibri" panose="020F0502020204030204"/>
                <a:cs typeface="Calibri" panose="020F0502020204030204"/>
              </a:rPr>
              <a:t>651-600-7160</a:t>
            </a:r>
          </a:p>
        </p:txBody>
      </p:sp>
      <p:pic>
        <p:nvPicPr>
          <p:cNvPr id="8" name="Graphic 7" descr="Plugged Unplugged with solid fill">
            <a:extLst>
              <a:ext uri="{FF2B5EF4-FFF2-40B4-BE49-F238E27FC236}">
                <a16:creationId xmlns:a16="http://schemas.microsoft.com/office/drawing/2014/main" id="{C8E3E0FA-BFEF-5465-F3BA-012CA9247F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3668" y="527265"/>
            <a:ext cx="914400" cy="91440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711AF467-C8C9-8196-DDB3-FE4C647389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454312" y="602540"/>
            <a:ext cx="3165959" cy="823912"/>
          </a:xfrm>
          <a:prstGeom prst="rect">
            <a:avLst/>
          </a:prstGeom>
          <a:noFill/>
        </p:spPr>
      </p:pic>
    </p:spTree>
    <p:extLst>
      <p:ext uri="{BB962C8B-B14F-4D97-AF65-F5344CB8AC3E}">
        <p14:creationId xmlns:p14="http://schemas.microsoft.com/office/powerpoint/2010/main" val="3641748350"/>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77CC-CDDA-9344-A177-AC27F85C5F59}"/>
              </a:ext>
            </a:extLst>
          </p:cNvPr>
          <p:cNvSpPr>
            <a:spLocks noGrp="1"/>
          </p:cNvSpPr>
          <p:nvPr>
            <p:ph type="title"/>
          </p:nvPr>
        </p:nvSpPr>
        <p:spPr/>
        <p:txBody>
          <a:bodyPr>
            <a:normAutofit fontScale="90000"/>
          </a:bodyPr>
          <a:lstStyle/>
          <a:p>
            <a:r>
              <a:rPr lang="en-US" dirty="0">
                <a:solidFill>
                  <a:schemeClr val="tx2"/>
                </a:solidFill>
              </a:rPr>
              <a:t>Ramsey/Washington Recycling &amp; Energy</a:t>
            </a:r>
          </a:p>
        </p:txBody>
      </p:sp>
      <p:sp>
        <p:nvSpPr>
          <p:cNvPr id="3" name="Content Placeholder 2">
            <a:extLst>
              <a:ext uri="{FF2B5EF4-FFF2-40B4-BE49-F238E27FC236}">
                <a16:creationId xmlns:a16="http://schemas.microsoft.com/office/drawing/2014/main" id="{BD7E7D4C-5F3D-1547-868A-C391EEB142E5}"/>
              </a:ext>
            </a:extLst>
          </p:cNvPr>
          <p:cNvSpPr>
            <a:spLocks noGrp="1"/>
          </p:cNvSpPr>
          <p:nvPr>
            <p:ph idx="1"/>
          </p:nvPr>
        </p:nvSpPr>
        <p:spPr>
          <a:xfrm>
            <a:off x="838200" y="1825625"/>
            <a:ext cx="6958314" cy="4351338"/>
          </a:xfrm>
        </p:spPr>
        <p:txBody>
          <a:bodyPr vert="horz" lIns="91440" tIns="45720" rIns="91440" bIns="45720" rtlCol="0" anchor="t">
            <a:normAutofit fontScale="92500" lnSpcReduction="10000"/>
          </a:bodyPr>
          <a:lstStyle/>
          <a:p>
            <a:r>
              <a:rPr lang="en-US" dirty="0">
                <a:latin typeface="Arial"/>
                <a:cs typeface="Arial"/>
              </a:rPr>
              <a:t>Ramsey and Washington counties have worked together to manage trash responsibly since the 1980s. </a:t>
            </a:r>
          </a:p>
          <a:p>
            <a:r>
              <a:rPr lang="en-US" dirty="0">
                <a:latin typeface="Arial"/>
                <a:cs typeface="Arial"/>
              </a:rPr>
              <a:t>Over 800,000 residents and 70,000 businesses</a:t>
            </a:r>
          </a:p>
          <a:p>
            <a:r>
              <a:rPr lang="en-US" dirty="0">
                <a:latin typeface="Arial"/>
                <a:cs typeface="Arial"/>
              </a:rPr>
              <a:t>14% of state's population</a:t>
            </a:r>
          </a:p>
          <a:p>
            <a:r>
              <a:rPr lang="en-US" dirty="0">
                <a:latin typeface="Arial"/>
                <a:cs typeface="Arial"/>
              </a:rPr>
              <a:t>Public entity responsible for meeting the state of MN’s 75% recycling goal.</a:t>
            </a:r>
          </a:p>
          <a:p>
            <a:r>
              <a:rPr lang="en-US" dirty="0">
                <a:latin typeface="Arial"/>
                <a:cs typeface="Arial"/>
              </a:rPr>
              <a:t>Overseen by a joint powers board of Ramsey &amp; Washington County Commissioners.</a:t>
            </a:r>
          </a:p>
          <a:p>
            <a:endParaRPr lang="en-US" dirty="0"/>
          </a:p>
        </p:txBody>
      </p:sp>
      <p:pic>
        <p:nvPicPr>
          <p:cNvPr id="4" name="Content Placeholder 8" descr="MinnesotaCountyBoth.jpg">
            <a:extLst>
              <a:ext uri="{FF2B5EF4-FFF2-40B4-BE49-F238E27FC236}">
                <a16:creationId xmlns:a16="http://schemas.microsoft.com/office/drawing/2014/main" id="{D0B4EBAD-C2FA-4C96-993E-1CD9D4C742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076235" y="1788239"/>
            <a:ext cx="3482046" cy="3981023"/>
          </a:xfrm>
          <a:prstGeom prst="rect">
            <a:avLst/>
          </a:prstGeom>
        </p:spPr>
      </p:pic>
    </p:spTree>
    <p:extLst>
      <p:ext uri="{BB962C8B-B14F-4D97-AF65-F5344CB8AC3E}">
        <p14:creationId xmlns:p14="http://schemas.microsoft.com/office/powerpoint/2010/main" val="3754165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2372-3E3F-0520-0609-187BA873A44D}"/>
              </a:ext>
            </a:extLst>
          </p:cNvPr>
          <p:cNvSpPr>
            <a:spLocks noGrp="1"/>
          </p:cNvSpPr>
          <p:nvPr>
            <p:ph type="title"/>
          </p:nvPr>
        </p:nvSpPr>
        <p:spPr/>
        <p:txBody>
          <a:bodyPr>
            <a:normAutofit fontScale="90000"/>
          </a:bodyPr>
          <a:lstStyle/>
          <a:p>
            <a:r>
              <a:rPr lang="en-US" dirty="0"/>
              <a:t>Ramsey &amp; Washington County Solid Waste Priorities</a:t>
            </a:r>
          </a:p>
        </p:txBody>
      </p:sp>
      <p:sp>
        <p:nvSpPr>
          <p:cNvPr id="22" name="Rectangle: Rounded Corners 21">
            <a:extLst>
              <a:ext uri="{FF2B5EF4-FFF2-40B4-BE49-F238E27FC236}">
                <a16:creationId xmlns:a16="http://schemas.microsoft.com/office/drawing/2014/main" id="{F26F0596-7F8F-1DDC-646F-5780EC9BA1AA}"/>
              </a:ext>
            </a:extLst>
          </p:cNvPr>
          <p:cNvSpPr/>
          <p:nvPr/>
        </p:nvSpPr>
        <p:spPr>
          <a:xfrm>
            <a:off x="4184133" y="2227327"/>
            <a:ext cx="5986272" cy="2188932"/>
          </a:xfrm>
          <a:prstGeom prst="roundRect">
            <a:avLst/>
          </a:prstGeom>
          <a:gradFill>
            <a:gsLst>
              <a:gs pos="0">
                <a:schemeClr val="accent5">
                  <a:lumMod val="20000"/>
                  <a:lumOff val="80000"/>
                </a:schemeClr>
              </a:gs>
              <a:gs pos="50000">
                <a:schemeClr val="accent5">
                  <a:lumMod val="40000"/>
                  <a:lumOff val="60000"/>
                </a:schemeClr>
              </a:gs>
              <a:gs pos="100000">
                <a:schemeClr val="accent5">
                  <a:lumMod val="60000"/>
                  <a:lumOff val="4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u="sng" dirty="0">
                <a:solidFill>
                  <a:srgbClr val="002060"/>
                </a:solidFill>
              </a:rPr>
              <a:t>Top Priority – Upstream</a:t>
            </a:r>
          </a:p>
          <a:p>
            <a:pPr marL="285750" indent="-285750">
              <a:buFont typeface="Arial" panose="020B0604020202020204" pitchFamily="34" charset="0"/>
              <a:buChar char="•"/>
            </a:pPr>
            <a:r>
              <a:rPr lang="en-US" sz="2000" dirty="0">
                <a:solidFill>
                  <a:srgbClr val="002060"/>
                </a:solidFill>
              </a:rPr>
              <a:t>Waste reduction, reuse, and repair</a:t>
            </a:r>
          </a:p>
          <a:p>
            <a:pPr marL="285750" indent="-285750">
              <a:buFont typeface="Arial" panose="020B0604020202020204" pitchFamily="34" charset="0"/>
              <a:buChar char="•"/>
            </a:pPr>
            <a:r>
              <a:rPr lang="en-US" sz="2000" dirty="0">
                <a:solidFill>
                  <a:srgbClr val="002060"/>
                </a:solidFill>
              </a:rPr>
              <a:t>Source-separated recycling – reusable items, recyclable items, and food scraps</a:t>
            </a:r>
          </a:p>
          <a:p>
            <a:pPr marL="285750" indent="-285750">
              <a:buFont typeface="Arial" panose="020B0604020202020204" pitchFamily="34" charset="0"/>
              <a:buChar char="•"/>
            </a:pPr>
            <a:r>
              <a:rPr lang="en-US" sz="2000" dirty="0">
                <a:solidFill>
                  <a:srgbClr val="002060"/>
                </a:solidFill>
              </a:rPr>
              <a:t>Outreach and education - behavior change</a:t>
            </a:r>
          </a:p>
        </p:txBody>
      </p:sp>
      <p:sp>
        <p:nvSpPr>
          <p:cNvPr id="23" name="Rectangle: Rounded Corners 22">
            <a:extLst>
              <a:ext uri="{FF2B5EF4-FFF2-40B4-BE49-F238E27FC236}">
                <a16:creationId xmlns:a16="http://schemas.microsoft.com/office/drawing/2014/main" id="{1C497111-9455-A100-28F2-92A0780D9DA0}"/>
              </a:ext>
            </a:extLst>
          </p:cNvPr>
          <p:cNvSpPr/>
          <p:nvPr/>
        </p:nvSpPr>
        <p:spPr>
          <a:xfrm>
            <a:off x="4184133" y="4523359"/>
            <a:ext cx="5986272" cy="1150944"/>
          </a:xfrm>
          <a:prstGeom prst="roundRect">
            <a:avLst/>
          </a:prstGeom>
          <a:gradFill>
            <a:gsLst>
              <a:gs pos="0">
                <a:schemeClr val="accent6">
                  <a:lumMod val="20000"/>
                  <a:lumOff val="80000"/>
                </a:schemeClr>
              </a:gs>
              <a:gs pos="50000">
                <a:schemeClr val="accent6">
                  <a:lumMod val="40000"/>
                  <a:lumOff val="60000"/>
                </a:schemeClr>
              </a:gs>
              <a:gs pos="100000">
                <a:schemeClr val="accent6">
                  <a:lumMod val="60000"/>
                  <a:lumOff val="4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u="sng" dirty="0">
                <a:solidFill>
                  <a:schemeClr val="accent6">
                    <a:lumMod val="50000"/>
                  </a:schemeClr>
                </a:solidFill>
              </a:rPr>
              <a:t>Last Option – Downstream </a:t>
            </a:r>
          </a:p>
          <a:p>
            <a:pPr marL="339725" indent="-287338">
              <a:buFont typeface="Arial" panose="020B0604020202020204" pitchFamily="34" charset="0"/>
              <a:buChar char="•"/>
            </a:pPr>
            <a:r>
              <a:rPr lang="en-US" dirty="0">
                <a:solidFill>
                  <a:schemeClr val="accent6">
                    <a:lumMod val="50000"/>
                  </a:schemeClr>
                </a:solidFill>
              </a:rPr>
              <a:t>Processing waste for energy</a:t>
            </a:r>
          </a:p>
          <a:p>
            <a:pPr marL="339725" indent="-287338">
              <a:buFont typeface="Arial" panose="020B0604020202020204" pitchFamily="34" charset="0"/>
              <a:buChar char="•"/>
            </a:pPr>
            <a:r>
              <a:rPr lang="en-US" dirty="0">
                <a:solidFill>
                  <a:schemeClr val="accent6">
                    <a:lumMod val="50000"/>
                  </a:schemeClr>
                </a:solidFill>
              </a:rPr>
              <a:t>Pulling valuable materials from waste stream</a:t>
            </a:r>
          </a:p>
          <a:p>
            <a:pPr marL="339725" indent="-287338">
              <a:buFont typeface="Arial" panose="020B0604020202020204" pitchFamily="34" charset="0"/>
              <a:buChar char="•"/>
            </a:pPr>
            <a:r>
              <a:rPr lang="en-US" dirty="0">
                <a:solidFill>
                  <a:schemeClr val="accent6">
                    <a:lumMod val="50000"/>
                  </a:schemeClr>
                </a:solidFill>
              </a:rPr>
              <a:t>Landfilling as last resort</a:t>
            </a:r>
          </a:p>
        </p:txBody>
      </p:sp>
      <p:sp>
        <p:nvSpPr>
          <p:cNvPr id="24" name="Speech Bubble: Rectangle 23">
            <a:extLst>
              <a:ext uri="{FF2B5EF4-FFF2-40B4-BE49-F238E27FC236}">
                <a16:creationId xmlns:a16="http://schemas.microsoft.com/office/drawing/2014/main" id="{0AFC3810-C6E1-1AC5-9D43-7F3A0AA06625}"/>
              </a:ext>
            </a:extLst>
          </p:cNvPr>
          <p:cNvSpPr/>
          <p:nvPr/>
        </p:nvSpPr>
        <p:spPr>
          <a:xfrm>
            <a:off x="10356112" y="2253697"/>
            <a:ext cx="1307568" cy="1935531"/>
          </a:xfrm>
          <a:prstGeom prst="wedgeRectCallout">
            <a:avLst>
              <a:gd name="adj1" fmla="val -61706"/>
              <a:gd name="adj2" fmla="val -233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75% Recycling Goal = Reduction, Reuse &amp; Recycling</a:t>
            </a:r>
          </a:p>
        </p:txBody>
      </p:sp>
      <p:sp>
        <p:nvSpPr>
          <p:cNvPr id="3" name="Slide Number Placeholder 3">
            <a:extLst>
              <a:ext uri="{FF2B5EF4-FFF2-40B4-BE49-F238E27FC236}">
                <a16:creationId xmlns:a16="http://schemas.microsoft.com/office/drawing/2014/main" id="{FF08DD86-283D-D7DD-64CE-D1176D19F189}"/>
              </a:ext>
            </a:extLst>
          </p:cNvPr>
          <p:cNvSpPr>
            <a:spLocks noGrp="1"/>
          </p:cNvSpPr>
          <p:nvPr>
            <p:ph type="sldNum" sz="quarter" idx="10"/>
          </p:nvPr>
        </p:nvSpPr>
        <p:spPr>
          <a:xfrm>
            <a:off x="338471" y="6176963"/>
            <a:ext cx="2743200" cy="365125"/>
          </a:xfrm>
        </p:spPr>
        <p:txBody>
          <a:bodyPr/>
          <a:lstStyle/>
          <a:p>
            <a:fld id="{C980C5FB-054C-463C-8535-A63C88030340}" type="slidenum">
              <a:rPr lang="en-US" smtClean="0"/>
              <a:pPr/>
              <a:t>4</a:t>
            </a:fld>
            <a:endParaRPr lang="en-US"/>
          </a:p>
        </p:txBody>
      </p:sp>
      <p:pic>
        <p:nvPicPr>
          <p:cNvPr id="1026" name="Picture 2">
            <a:extLst>
              <a:ext uri="{FF2B5EF4-FFF2-40B4-BE49-F238E27FC236}">
                <a16:creationId xmlns:a16="http://schemas.microsoft.com/office/drawing/2014/main" id="{0E094489-D5B1-8FF7-C9E5-D068628C9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70" y="1973766"/>
            <a:ext cx="3970910" cy="384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30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CF06-B30D-4183-83B2-1BBF5CDF1E8C}"/>
              </a:ext>
            </a:extLst>
          </p:cNvPr>
          <p:cNvSpPr>
            <a:spLocks noGrp="1"/>
          </p:cNvSpPr>
          <p:nvPr>
            <p:ph type="title"/>
          </p:nvPr>
        </p:nvSpPr>
        <p:spPr/>
        <p:txBody>
          <a:bodyPr>
            <a:normAutofit fontScale="90000"/>
          </a:bodyPr>
          <a:lstStyle/>
          <a:p>
            <a:r>
              <a:rPr lang="en-US" dirty="0"/>
              <a:t>The R&amp;E Center (Downstream Processing)</a:t>
            </a:r>
          </a:p>
        </p:txBody>
      </p:sp>
      <p:sp>
        <p:nvSpPr>
          <p:cNvPr id="4" name="Content Placeholder 3">
            <a:extLst>
              <a:ext uri="{FF2B5EF4-FFF2-40B4-BE49-F238E27FC236}">
                <a16:creationId xmlns:a16="http://schemas.microsoft.com/office/drawing/2014/main" id="{C93FA48A-9978-4A80-9B3B-2AB711BAC08C}"/>
              </a:ext>
            </a:extLst>
          </p:cNvPr>
          <p:cNvSpPr>
            <a:spLocks noGrp="1"/>
          </p:cNvSpPr>
          <p:nvPr>
            <p:ph idx="1"/>
          </p:nvPr>
        </p:nvSpPr>
        <p:spPr>
          <a:xfrm>
            <a:off x="838200" y="1825625"/>
            <a:ext cx="6040056" cy="4351338"/>
          </a:xfrm>
        </p:spPr>
        <p:txBody>
          <a:bodyPr>
            <a:normAutofit fontScale="92500"/>
          </a:bodyPr>
          <a:lstStyle/>
          <a:p>
            <a:r>
              <a:rPr lang="en-US" dirty="0"/>
              <a:t>Located in Newport, MN</a:t>
            </a:r>
          </a:p>
          <a:p>
            <a:r>
              <a:rPr lang="en-US" dirty="0"/>
              <a:t>Purchased by the two counties in 2016 </a:t>
            </a:r>
          </a:p>
          <a:p>
            <a:r>
              <a:rPr lang="en-US" b="1" dirty="0"/>
              <a:t>All trash </a:t>
            </a:r>
            <a:r>
              <a:rPr lang="en-US" dirty="0"/>
              <a:t>from residents and businesses in the two counties is delivered here.</a:t>
            </a:r>
          </a:p>
          <a:p>
            <a:r>
              <a:rPr lang="en-US" b="0" i="0" u="none" strike="noStrike" dirty="0">
                <a:solidFill>
                  <a:srgbClr val="000000"/>
                </a:solidFill>
                <a:effectLst/>
              </a:rPr>
              <a:t>Trash is processed into </a:t>
            </a:r>
            <a:r>
              <a:rPr lang="en-US" b="0" u="none" strike="noStrike" dirty="0">
                <a:solidFill>
                  <a:srgbClr val="000000"/>
                </a:solidFill>
                <a:effectLst/>
              </a:rPr>
              <a:t>refuse-derived fuel</a:t>
            </a:r>
            <a:r>
              <a:rPr lang="en-US" dirty="0">
                <a:solidFill>
                  <a:srgbClr val="000000"/>
                </a:solidFill>
              </a:rPr>
              <a:t> </a:t>
            </a:r>
            <a:r>
              <a:rPr lang="en-US" b="0" i="0" u="none" strike="noStrike" dirty="0">
                <a:solidFill>
                  <a:srgbClr val="000000"/>
                </a:solidFill>
                <a:effectLst/>
              </a:rPr>
              <a:t>(RDF) used by Xcel Energy to generate electricity.</a:t>
            </a:r>
          </a:p>
          <a:p>
            <a:r>
              <a:rPr lang="en-US" b="0" i="0" u="none" strike="noStrike" dirty="0">
                <a:solidFill>
                  <a:srgbClr val="000000"/>
                </a:solidFill>
                <a:effectLst/>
              </a:rPr>
              <a:t>About 10% is landfilled.</a:t>
            </a:r>
          </a:p>
          <a:p>
            <a:pPr fontAlgn="base"/>
            <a:r>
              <a:rPr lang="en-US" dirty="0">
                <a:solidFill>
                  <a:srgbClr val="000000"/>
                </a:solidFill>
              </a:rPr>
              <a:t>R&amp;E Center manages nearly 13% of the state’s total waste</a:t>
            </a:r>
          </a:p>
          <a:p>
            <a:pPr fontAlgn="base"/>
            <a:endParaRPr lang="en-US" sz="2600" b="0" i="0" u="none" strike="noStrike" dirty="0">
              <a:solidFill>
                <a:srgbClr val="000000"/>
              </a:solidFill>
              <a:effectLst/>
            </a:endParaRPr>
          </a:p>
          <a:p>
            <a:pPr lvl="1" fontAlgn="base"/>
            <a:endParaRPr lang="en-US" sz="2000" b="0" i="0" u="none" strike="noStrike" dirty="0">
              <a:solidFill>
                <a:srgbClr val="000000"/>
              </a:solidFill>
              <a:effectLst/>
            </a:endParaRPr>
          </a:p>
        </p:txBody>
      </p:sp>
      <p:pic>
        <p:nvPicPr>
          <p:cNvPr id="2050" name="Picture 2">
            <a:extLst>
              <a:ext uri="{FF2B5EF4-FFF2-40B4-BE49-F238E27FC236}">
                <a16:creationId xmlns:a16="http://schemas.microsoft.com/office/drawing/2014/main" id="{44E04FE6-E404-4D2C-9851-2E2BCE2224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78306" y="1672133"/>
            <a:ext cx="4101902" cy="23446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6FD48B2-3043-4843-802C-41AD4A49C236}"/>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278306" y="4232437"/>
            <a:ext cx="4101902" cy="231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659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04024" y="723535"/>
            <a:ext cx="10580650" cy="517002"/>
          </a:xfrm>
        </p:spPr>
        <p:txBody>
          <a:bodyPr>
            <a:noAutofit/>
          </a:bodyPr>
          <a:lstStyle/>
          <a:p>
            <a:r>
              <a:rPr lang="en-US" sz="3600" dirty="0"/>
              <a:t>Community Programming (Upstream Prevention Work)</a:t>
            </a:r>
          </a:p>
        </p:txBody>
      </p:sp>
      <p:sp>
        <p:nvSpPr>
          <p:cNvPr id="3" name="Content Placeholder 2"/>
          <p:cNvSpPr>
            <a:spLocks noGrp="1"/>
          </p:cNvSpPr>
          <p:nvPr>
            <p:ph idx="1"/>
          </p:nvPr>
        </p:nvSpPr>
        <p:spPr>
          <a:xfrm>
            <a:off x="838200" y="1658792"/>
            <a:ext cx="6298303" cy="4946082"/>
          </a:xfrm>
        </p:spPr>
        <p:txBody>
          <a:bodyPr>
            <a:noAutofit/>
          </a:bodyPr>
          <a:lstStyle/>
          <a:p>
            <a:pPr marL="456565" indent="-456565"/>
            <a:r>
              <a:rPr lang="en-US" sz="2000" b="1" dirty="0">
                <a:solidFill>
                  <a:srgbClr val="34A8D8"/>
                </a:solidFill>
              </a:rPr>
              <a:t>BizRecycling</a:t>
            </a:r>
          </a:p>
          <a:p>
            <a:pPr marL="913765" lvl="1" indent="-456565"/>
            <a:r>
              <a:rPr lang="en-US" sz="2000" b="1" dirty="0">
                <a:solidFill>
                  <a:srgbClr val="34A8D8"/>
                </a:solidFill>
              </a:rPr>
              <a:t>Technical assistance and grant funding for commercial sector entities.</a:t>
            </a:r>
          </a:p>
          <a:p>
            <a:pPr marL="913765" lvl="1" indent="-456565"/>
            <a:r>
              <a:rPr lang="en-US" sz="2000" b="1" dirty="0">
                <a:solidFill>
                  <a:srgbClr val="34A8D8"/>
                </a:solidFill>
              </a:rPr>
              <a:t>Technical assistance and grant funding for apartment buildings.</a:t>
            </a:r>
          </a:p>
          <a:p>
            <a:pPr marL="456565" indent="-456565"/>
            <a:r>
              <a:rPr lang="en-US" sz="2000" dirty="0"/>
              <a:t>Business Pollution Prevention</a:t>
            </a:r>
          </a:p>
          <a:p>
            <a:pPr marL="456565" indent="-456565"/>
            <a:r>
              <a:rPr lang="en-US" sz="2000" dirty="0"/>
              <a:t>Food Waste Prevention</a:t>
            </a:r>
          </a:p>
          <a:p>
            <a:pPr marL="456565" indent="-456565"/>
            <a:r>
              <a:rPr lang="en-US" sz="2000" dirty="0"/>
              <a:t>Food Scrap Recycling</a:t>
            </a:r>
          </a:p>
          <a:p>
            <a:pPr marL="456565" indent="-456565"/>
            <a:r>
              <a:rPr lang="en-US" sz="2000" dirty="0"/>
              <a:t>Compost Market Development</a:t>
            </a:r>
          </a:p>
          <a:p>
            <a:pPr marL="456565" indent="-456565"/>
            <a:r>
              <a:rPr lang="en-US" sz="2000" dirty="0"/>
              <a:t>Mattress Recycling</a:t>
            </a:r>
          </a:p>
          <a:p>
            <a:pPr marL="456565" indent="-456565"/>
            <a:r>
              <a:rPr lang="en-US" sz="2000" dirty="0"/>
              <a:t>Deconstruction/C&amp;D Recycling </a:t>
            </a:r>
          </a:p>
          <a:p>
            <a:pPr marL="456565" indent="-456565"/>
            <a:r>
              <a:rPr lang="en-US" sz="2000" dirty="0"/>
              <a:t>Reuse &amp; Repair</a:t>
            </a:r>
          </a:p>
          <a:p>
            <a:pPr marL="456565" indent="-456565"/>
            <a:r>
              <a:rPr lang="en-US" sz="2000" dirty="0"/>
              <a:t>Outreach and Education</a:t>
            </a:r>
          </a:p>
          <a:p>
            <a:pPr marL="0" indent="0">
              <a:buNone/>
            </a:pPr>
            <a:endParaRPr lang="en-US" sz="2400" dirty="0">
              <a:latin typeface="Century Gothic" panose="020B0502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p:blipFill>
        <p:spPr>
          <a:xfrm>
            <a:off x="7053160" y="1658792"/>
            <a:ext cx="3736020" cy="2171763"/>
          </a:xfrm>
          <a:prstGeom prst="rect">
            <a:avLst/>
          </a:prstGeom>
        </p:spPr>
      </p:pic>
      <p:pic>
        <p:nvPicPr>
          <p:cNvPr id="1026" name="Picture 2">
            <a:extLst>
              <a:ext uri="{FF2B5EF4-FFF2-40B4-BE49-F238E27FC236}">
                <a16:creationId xmlns:a16="http://schemas.microsoft.com/office/drawing/2014/main" id="{39D1E099-16A6-4016-B565-4B044E3BC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423" y="3631730"/>
            <a:ext cx="3209555" cy="24025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R&amp;E Board\Strategic Communications\Monthly Report\Feb 2016 Mock Report\Green Guide cover (2).jpg"/>
          <p:cNvPicPr/>
          <p:nvPr/>
        </p:nvPicPr>
        <p:blipFill rotWithShape="1">
          <a:blip r:embed="rId5" cstate="print">
            <a:extLst>
              <a:ext uri="{28A0092B-C50C-407E-A947-70E740481C1C}">
                <a14:useLocalDpi xmlns:a14="http://schemas.microsoft.com/office/drawing/2010/main" val="0"/>
              </a:ext>
            </a:extLst>
          </a:blip>
          <a:srcRect l="11649" t="9247" r="22920" b="12659"/>
          <a:stretch/>
        </p:blipFill>
        <p:spPr bwMode="auto">
          <a:xfrm>
            <a:off x="6634811" y="3923188"/>
            <a:ext cx="1529975" cy="2004930"/>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7725646" y="4599944"/>
            <a:ext cx="1518918" cy="2004930"/>
          </a:xfrm>
          <a:prstGeom prst="rect">
            <a:avLst/>
          </a:prstGeom>
        </p:spPr>
      </p:pic>
    </p:spTree>
    <p:extLst>
      <p:ext uri="{BB962C8B-B14F-4D97-AF65-F5344CB8AC3E}">
        <p14:creationId xmlns:p14="http://schemas.microsoft.com/office/powerpoint/2010/main" val="1752658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7E7D4C-5F3D-1547-868A-C391EEB142E5}"/>
              </a:ext>
            </a:extLst>
          </p:cNvPr>
          <p:cNvSpPr>
            <a:spLocks noGrp="1"/>
          </p:cNvSpPr>
          <p:nvPr>
            <p:ph idx="1"/>
          </p:nvPr>
        </p:nvSpPr>
        <p:spPr>
          <a:xfrm>
            <a:off x="838200" y="1825625"/>
            <a:ext cx="9231630" cy="4351338"/>
          </a:xfrm>
        </p:spPr>
        <p:txBody>
          <a:bodyPr vert="horz" lIns="91440" tIns="45720" rIns="91440" bIns="45720" rtlCol="0" anchor="t">
            <a:normAutofit fontScale="92500" lnSpcReduction="20000"/>
          </a:bodyPr>
          <a:lstStyle/>
          <a:p>
            <a:pPr marL="0" indent="0">
              <a:buNone/>
            </a:pPr>
            <a:r>
              <a:rPr lang="en-US" b="1" dirty="0">
                <a:solidFill>
                  <a:srgbClr val="96CA4F"/>
                </a:solidFill>
              </a:rPr>
              <a:t>PURPOSE</a:t>
            </a:r>
            <a:r>
              <a:rPr lang="en-US" b="1" dirty="0"/>
              <a:t> </a:t>
            </a:r>
          </a:p>
          <a:p>
            <a:pPr marL="0" indent="0">
              <a:buNone/>
            </a:pPr>
            <a:r>
              <a:rPr lang="en-US" sz="2600" dirty="0"/>
              <a:t>Increase commercial waste diversion through waste reduction &amp; recycling</a:t>
            </a:r>
            <a:endParaRPr lang="en-US" dirty="0"/>
          </a:p>
          <a:p>
            <a:pPr marL="0" indent="0">
              <a:buNone/>
            </a:pPr>
            <a:endParaRPr lang="en-US" dirty="0"/>
          </a:p>
          <a:p>
            <a:pPr marL="0" indent="0">
              <a:buNone/>
            </a:pPr>
            <a:r>
              <a:rPr lang="en-US" b="1" dirty="0">
                <a:solidFill>
                  <a:srgbClr val="96CA4F"/>
                </a:solidFill>
              </a:rPr>
              <a:t>HOW</a:t>
            </a:r>
          </a:p>
          <a:p>
            <a:pPr marL="0" indent="0">
              <a:buNone/>
            </a:pPr>
            <a:r>
              <a:rPr lang="en-US" dirty="0"/>
              <a:t>Engagement + Technical Assistance + Grants</a:t>
            </a:r>
          </a:p>
          <a:p>
            <a:pPr marL="0" indent="0">
              <a:buNone/>
            </a:pPr>
            <a:r>
              <a:rPr lang="en-US" dirty="0"/>
              <a:t>	TA Providers: </a:t>
            </a:r>
            <a:r>
              <a:rPr lang="en-US" dirty="0" err="1"/>
              <a:t>EcoConsilium</a:t>
            </a:r>
            <a:r>
              <a:rPr lang="en-US" dirty="0"/>
              <a:t> &amp; Minnesota Waste Wise</a:t>
            </a:r>
          </a:p>
          <a:p>
            <a:pPr marL="0" indent="0">
              <a:buNone/>
            </a:pPr>
            <a:endParaRPr lang="en-US" dirty="0"/>
          </a:p>
          <a:p>
            <a:pPr marL="0" indent="0">
              <a:buNone/>
            </a:pPr>
            <a:r>
              <a:rPr lang="en-US" b="1" dirty="0">
                <a:solidFill>
                  <a:srgbClr val="96CA4F"/>
                </a:solidFill>
              </a:rPr>
              <a:t>IMPACT</a:t>
            </a:r>
            <a:r>
              <a:rPr lang="en-US" b="1" dirty="0"/>
              <a:t> </a:t>
            </a:r>
            <a:r>
              <a:rPr lang="en-US" sz="1800" i="1" dirty="0"/>
              <a:t>(Food Recovery Grants since 2021)</a:t>
            </a:r>
            <a:endParaRPr lang="en-US" sz="1800" i="1" dirty="0">
              <a:ea typeface="Calibri"/>
              <a:cs typeface="Calibri"/>
            </a:endParaRPr>
          </a:p>
          <a:p>
            <a:pPr marL="0" indent="0">
              <a:buNone/>
            </a:pPr>
            <a:r>
              <a:rPr lang="en-US" dirty="0"/>
              <a:t>46 grants awarded</a:t>
            </a:r>
            <a:endParaRPr lang="en-US" dirty="0">
              <a:ea typeface="Calibri"/>
              <a:cs typeface="Calibri"/>
            </a:endParaRPr>
          </a:p>
          <a:p>
            <a:pPr marL="0" indent="0">
              <a:buNone/>
            </a:pPr>
            <a:r>
              <a:rPr lang="en-US" dirty="0">
                <a:ea typeface="Calibri"/>
                <a:cs typeface="Calibri"/>
              </a:rPr>
              <a:t>3,815 tons of food waste prevented</a:t>
            </a:r>
          </a:p>
        </p:txBody>
      </p:sp>
      <p:pic>
        <p:nvPicPr>
          <p:cNvPr id="4" name="Picture 3" descr="A black recycle sign&#10;&#10;Description automatically generated">
            <a:extLst>
              <a:ext uri="{FF2B5EF4-FFF2-40B4-BE49-F238E27FC236}">
                <a16:creationId xmlns:a16="http://schemas.microsoft.com/office/drawing/2014/main" id="{080915D2-8AE6-B944-FB19-3F39D3B53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68796"/>
            <a:ext cx="3895030" cy="1013955"/>
          </a:xfrm>
          <a:prstGeom prst="rect">
            <a:avLst/>
          </a:prstGeom>
        </p:spPr>
      </p:pic>
    </p:spTree>
    <p:extLst>
      <p:ext uri="{BB962C8B-B14F-4D97-AF65-F5344CB8AC3E}">
        <p14:creationId xmlns:p14="http://schemas.microsoft.com/office/powerpoint/2010/main" val="160278145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5E5BD-9A29-267B-3769-241797395D15}"/>
              </a:ext>
            </a:extLst>
          </p:cNvPr>
          <p:cNvPicPr>
            <a:picLocks noChangeAspect="1"/>
          </p:cNvPicPr>
          <p:nvPr/>
        </p:nvPicPr>
        <p:blipFill>
          <a:blip r:embed="rId2"/>
          <a:stretch>
            <a:fillRect/>
          </a:stretch>
        </p:blipFill>
        <p:spPr>
          <a:xfrm>
            <a:off x="1191997" y="0"/>
            <a:ext cx="9256696" cy="7052531"/>
          </a:xfrm>
          <a:prstGeom prst="rect">
            <a:avLst/>
          </a:prstGeom>
        </p:spPr>
      </p:pic>
      <p:sp>
        <p:nvSpPr>
          <p:cNvPr id="2" name="Oval 1">
            <a:extLst>
              <a:ext uri="{FF2B5EF4-FFF2-40B4-BE49-F238E27FC236}">
                <a16:creationId xmlns:a16="http://schemas.microsoft.com/office/drawing/2014/main" id="{BB47EBE7-1E2C-5CEC-BECC-5BA9623100D6}"/>
              </a:ext>
            </a:extLst>
          </p:cNvPr>
          <p:cNvSpPr/>
          <p:nvPr/>
        </p:nvSpPr>
        <p:spPr>
          <a:xfrm>
            <a:off x="2727542" y="563982"/>
            <a:ext cx="2854712" cy="5932449"/>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21322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55D6-EFF4-8A96-1E26-4F3415966F32}"/>
              </a:ext>
            </a:extLst>
          </p:cNvPr>
          <p:cNvSpPr>
            <a:spLocks noGrp="1"/>
          </p:cNvSpPr>
          <p:nvPr>
            <p:ph type="title"/>
          </p:nvPr>
        </p:nvSpPr>
        <p:spPr/>
        <p:txBody>
          <a:bodyPr/>
          <a:lstStyle/>
          <a:p>
            <a:r>
              <a:rPr lang="en-US" b="1" dirty="0">
                <a:ea typeface="Calibri Light"/>
                <a:cs typeface="Calibri Light"/>
              </a:rPr>
              <a:t>Key Definitions</a:t>
            </a:r>
            <a:endParaRPr lang="en-US" b="1" dirty="0"/>
          </a:p>
        </p:txBody>
      </p:sp>
      <p:sp>
        <p:nvSpPr>
          <p:cNvPr id="3" name="Content Placeholder 2">
            <a:extLst>
              <a:ext uri="{FF2B5EF4-FFF2-40B4-BE49-F238E27FC236}">
                <a16:creationId xmlns:a16="http://schemas.microsoft.com/office/drawing/2014/main" id="{A4D312BA-EA0F-05C9-B9EC-94FC3E635D87}"/>
              </a:ext>
            </a:extLst>
          </p:cNvPr>
          <p:cNvSpPr>
            <a:spLocks noGrp="1"/>
          </p:cNvSpPr>
          <p:nvPr>
            <p:ph idx="1"/>
          </p:nvPr>
        </p:nvSpPr>
        <p:spPr/>
        <p:txBody>
          <a:bodyPr vert="horz" lIns="91440" tIns="45720" rIns="91440" bIns="45720" rtlCol="0" anchor="t">
            <a:normAutofit/>
          </a:bodyPr>
          <a:lstStyle/>
          <a:p>
            <a:pPr marL="0" indent="0">
              <a:buNone/>
            </a:pPr>
            <a:r>
              <a:rPr lang="en-US" b="1" dirty="0">
                <a:ea typeface="Calibri" panose="020F0502020204030204"/>
                <a:cs typeface="Calibri" panose="020F0502020204030204"/>
              </a:rPr>
              <a:t>Food recovery</a:t>
            </a:r>
            <a:r>
              <a:rPr lang="en-US" dirty="0">
                <a:ea typeface="Calibri" panose="020F0502020204030204"/>
                <a:cs typeface="Calibri" panose="020F0502020204030204"/>
              </a:rPr>
              <a:t> (also known as food rescue): </a:t>
            </a:r>
            <a:endParaRPr lang="en-US" dirty="0"/>
          </a:p>
          <a:p>
            <a:r>
              <a:rPr lang="en-US" dirty="0">
                <a:ea typeface="+mn-lt"/>
                <a:cs typeface="+mn-lt"/>
              </a:rPr>
              <a:t>collection of surplus food from grocery stores, distributors and other sources of safe and edible food that can be redistributed to people who need it</a:t>
            </a:r>
          </a:p>
          <a:p>
            <a:pPr marL="0" indent="0">
              <a:buNone/>
            </a:pPr>
            <a:endParaRPr lang="en-US" b="1" dirty="0">
              <a:ea typeface="+mn-lt"/>
              <a:cs typeface="+mn-lt"/>
            </a:endParaRPr>
          </a:p>
          <a:p>
            <a:pPr marL="0" indent="0">
              <a:buNone/>
            </a:pPr>
            <a:r>
              <a:rPr lang="en-US" b="1" dirty="0">
                <a:ea typeface="+mn-lt"/>
                <a:cs typeface="+mn-lt"/>
              </a:rPr>
              <a:t>Gleaning: </a:t>
            </a:r>
          </a:p>
          <a:p>
            <a:r>
              <a:rPr lang="en-US">
                <a:ea typeface="+mn-lt"/>
                <a:cs typeface="+mn-lt"/>
              </a:rPr>
              <a:t>Collection of surplus produce from farms or farmer's markets distribution to people who need it</a:t>
            </a:r>
            <a:endParaRPr lang="en-US" dirty="0">
              <a:ea typeface="+mn-lt"/>
              <a:cs typeface="+mn-lt"/>
            </a:endParaRPr>
          </a:p>
        </p:txBody>
      </p:sp>
    </p:spTree>
    <p:extLst>
      <p:ext uri="{BB962C8B-B14F-4D97-AF65-F5344CB8AC3E}">
        <p14:creationId xmlns:p14="http://schemas.microsoft.com/office/powerpoint/2010/main" val="4242469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5693AAEFBF2D4C903C50F3AFC1BCC8" ma:contentTypeVersion="23" ma:contentTypeDescription="Create a new document." ma:contentTypeScope="" ma:versionID="e4238d6953c99cc6f799f5c6e8a1a475">
  <xsd:schema xmlns:xsd="http://www.w3.org/2001/XMLSchema" xmlns:xs="http://www.w3.org/2001/XMLSchema" xmlns:p="http://schemas.microsoft.com/office/2006/metadata/properties" xmlns:ns1="http://schemas.microsoft.com/sharepoint/v3" xmlns:ns2="87443538-6511-4e90-b73c-585242234f5f" xmlns:ns3="ca4d0c49-a57d-4252-8506-276f136c098b" xmlns:ns4="22da4821-553c-4c4c-87ec-03f1eea60868" targetNamespace="http://schemas.microsoft.com/office/2006/metadata/properties" ma:root="true" ma:fieldsID="94644bcde6baa0e717a13ecdb1dbe274" ns1:_="" ns2:_="" ns3:_="" ns4:_="">
    <xsd:import namespace="http://schemas.microsoft.com/sharepoint/v3"/>
    <xsd:import namespace="87443538-6511-4e90-b73c-585242234f5f"/>
    <xsd:import namespace="ca4d0c49-a57d-4252-8506-276f136c098b"/>
    <xsd:import namespace="22da4821-553c-4c4c-87ec-03f1eea6086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Image" minOccurs="0"/>
                <xsd:element ref="ns2:Not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443538-6511-4e90-b73c-585242234f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bff539f-4df6-4496-bb9e-5efb42e183c9" ma:termSetId="09814cd3-568e-fe90-9814-8d621ff8fb84" ma:anchorId="fba54fb3-c3e1-fe81-a776-ca4b69148c4d" ma:open="true" ma:isKeyword="false">
      <xsd:complexType>
        <xsd:sequence>
          <xsd:element ref="pc:Terms" minOccurs="0" maxOccurs="1"/>
        </xsd:sequence>
      </xsd:complexType>
    </xsd:element>
    <xsd:element name="Image" ma:index="25" nillable="true" ma:displayName="Image" ma:format="Thumbnail" ma:internalName="Image">
      <xsd:simpleType>
        <xsd:restriction base="dms:Unknown"/>
      </xsd:simpleType>
    </xsd:element>
    <xsd:element name="Note" ma:index="26" nillable="true" ma:displayName="Note" ma:format="Dropdown" ma:internalName="Note">
      <xsd:simpleType>
        <xsd:restriction base="dms:Text">
          <xsd:maxLength value="255"/>
        </xsd:restriction>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4d0c49-a57d-4252-8506-276f136c09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da4821-553c-4c4c-87ec-03f1eea6086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a7ff66fd-0df3-4361-a9fb-f1c4dabaf2a8}" ma:internalName="TaxCatchAll" ma:showField="CatchAllData" ma:web="22da4821-553c-4c4c-87ec-03f1eea608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2da4821-553c-4c4c-87ec-03f1eea60868" xsi:nil="true"/>
    <lcf76f155ced4ddcb4097134ff3c332f xmlns="87443538-6511-4e90-b73c-585242234f5f">
      <Terms xmlns="http://schemas.microsoft.com/office/infopath/2007/PartnerControls"/>
    </lcf76f155ced4ddcb4097134ff3c332f>
    <Image xmlns="87443538-6511-4e90-b73c-585242234f5f" xsi:nil="true"/>
    <_ip_UnifiedCompliancePolicyProperties xmlns="http://schemas.microsoft.com/sharepoint/v3" xsi:nil="true"/>
    <Note xmlns="87443538-6511-4e90-b73c-585242234f5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EED377-3BAA-48FD-AD6B-E58C8C19C6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443538-6511-4e90-b73c-585242234f5f"/>
    <ds:schemaRef ds:uri="ca4d0c49-a57d-4252-8506-276f136c098b"/>
    <ds:schemaRef ds:uri="22da4821-553c-4c4c-87ec-03f1eea60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22E74A-B624-4857-BB3F-15C6DBD6C96C}">
  <ds:schemaRefs>
    <ds:schemaRef ds:uri="http://schemas.microsoft.com/office/2006/metadata/properties"/>
    <ds:schemaRef ds:uri="http://schemas.microsoft.com/office/infopath/2007/PartnerControls"/>
    <ds:schemaRef ds:uri="http://schemas.microsoft.com/sharepoint/v3"/>
    <ds:schemaRef ds:uri="22da4821-553c-4c4c-87ec-03f1eea60868"/>
    <ds:schemaRef ds:uri="87443538-6511-4e90-b73c-585242234f5f"/>
  </ds:schemaRefs>
</ds:datastoreItem>
</file>

<file path=customXml/itemProps3.xml><?xml version="1.0" encoding="utf-8"?>
<ds:datastoreItem xmlns:ds="http://schemas.openxmlformats.org/officeDocument/2006/customXml" ds:itemID="{02F95FF5-231C-416A-ABB8-6222450228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3050</TotalTime>
  <Words>2396</Words>
  <Application>Microsoft Office PowerPoint</Application>
  <PresentationFormat>Widescreen</PresentationFormat>
  <Paragraphs>333</Paragraphs>
  <Slides>21</Slides>
  <Notes>4</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Information Session</vt:lpstr>
      <vt:lpstr>Today’s Agenda</vt:lpstr>
      <vt:lpstr>Ramsey/Washington Recycling &amp; Energy</vt:lpstr>
      <vt:lpstr>Ramsey &amp; Washington County Solid Waste Priorities</vt:lpstr>
      <vt:lpstr>The R&amp;E Center (Downstream Processing)</vt:lpstr>
      <vt:lpstr>Community Programming (Upstream Prevention Work)</vt:lpstr>
      <vt:lpstr>PowerPoint Presentation</vt:lpstr>
      <vt:lpstr>PowerPoint Presentation</vt:lpstr>
      <vt:lpstr>Key Definitions</vt:lpstr>
      <vt:lpstr>About</vt:lpstr>
      <vt:lpstr>Requirements</vt:lpstr>
      <vt:lpstr>Funding priorities</vt:lpstr>
      <vt:lpstr>Use of Funds</vt:lpstr>
      <vt:lpstr>Application Review</vt:lpstr>
      <vt:lpstr>Top Reasons for Denials</vt:lpstr>
      <vt:lpstr>Evaluation</vt:lpstr>
      <vt:lpstr>Evaluation Criteria</vt:lpstr>
      <vt:lpstr>Evaluation Criteria</vt:lpstr>
      <vt:lpstr>Winter/Spring 2025 Timeline</vt:lpstr>
      <vt:lpstr>Question &amp; Answer Period</vt:lpstr>
      <vt:lpstr>Connect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Waste Reduction &amp; Innovation Grant</dc:title>
  <dc:creator>Jessica Paquin</dc:creator>
  <cp:lastModifiedBy>Jessica Paquin</cp:lastModifiedBy>
  <cp:revision>765</cp:revision>
  <dcterms:created xsi:type="dcterms:W3CDTF">2023-09-11T16:17:44Z</dcterms:created>
  <dcterms:modified xsi:type="dcterms:W3CDTF">2025-02-04T19:11:27Z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0x0101007F5693AAEFBF2D4C903C50F3AFC1BCC8</vt:lpwstr>
  </property>
  <property fmtid="{D5CDD505-2E9C-101B-9397-08002B2CF9AE}" pid="3" name="MediaServiceImageTags">
    <vt:lpwstr/>
  </property>
</Properties>
</file>